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0"/>
  </p:notesMasterIdLst>
  <p:sldIdLst>
    <p:sldId id="377" r:id="rId2"/>
    <p:sldId id="259" r:id="rId3"/>
    <p:sldId id="430" r:id="rId4"/>
    <p:sldId id="266" r:id="rId5"/>
    <p:sldId id="436" r:id="rId6"/>
    <p:sldId id="468" r:id="rId7"/>
    <p:sldId id="467" r:id="rId8"/>
    <p:sldId id="466" r:id="rId9"/>
    <p:sldId id="465" r:id="rId10"/>
    <p:sldId id="464" r:id="rId11"/>
    <p:sldId id="463" r:id="rId12"/>
    <p:sldId id="437" r:id="rId13"/>
    <p:sldId id="273" r:id="rId14"/>
    <p:sldId id="441" r:id="rId15"/>
    <p:sldId id="475" r:id="rId16"/>
    <p:sldId id="474" r:id="rId17"/>
    <p:sldId id="473" r:id="rId18"/>
    <p:sldId id="472" r:id="rId19"/>
    <p:sldId id="471" r:id="rId20"/>
    <p:sldId id="445" r:id="rId21"/>
    <p:sldId id="479" r:id="rId22"/>
    <p:sldId id="478" r:id="rId23"/>
    <p:sldId id="476" r:id="rId24"/>
    <p:sldId id="448" r:id="rId25"/>
    <p:sldId id="453" r:id="rId26"/>
    <p:sldId id="488" r:id="rId27"/>
    <p:sldId id="487" r:id="rId28"/>
    <p:sldId id="486" r:id="rId29"/>
    <p:sldId id="485" r:id="rId30"/>
    <p:sldId id="484" r:id="rId31"/>
    <p:sldId id="428" r:id="rId32"/>
    <p:sldId id="458" r:id="rId33"/>
    <p:sldId id="462" r:id="rId34"/>
    <p:sldId id="482" r:id="rId35"/>
    <p:sldId id="480" r:id="rId36"/>
    <p:sldId id="305" r:id="rId37"/>
    <p:sldId id="272" r:id="rId38"/>
    <p:sldId id="343" r:id="rId39"/>
  </p:sldIdLst>
  <p:sldSz cx="9144000" cy="5143500" type="screen16x9"/>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ze, Sonja" initials="KS" lastIdx="4" clrIdx="0">
    <p:extLst>
      <p:ext uri="{19B8F6BF-5375-455C-9EA6-DF929625EA0E}">
        <p15:presenceInfo xmlns:p15="http://schemas.microsoft.com/office/powerpoint/2012/main" userId="S-1-5-21-1921605116-906762618-239210854-181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AA"/>
    <a:srgbClr val="0066FF"/>
    <a:srgbClr val="158B9B"/>
    <a:srgbClr val="DD2323"/>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858" autoAdjust="0"/>
  </p:normalViewPr>
  <p:slideViewPr>
    <p:cSldViewPr>
      <p:cViewPr varScale="1">
        <p:scale>
          <a:sx n="113" d="100"/>
          <a:sy n="113" d="100"/>
        </p:scale>
        <p:origin x="590" y="67"/>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04T17:27:07.278" idx="4">
    <p:pos x="4270" y="2225"/>
    <p:text>Hier könntet ihr in Zukunft auf die NDR SEite verweisen. Da gibt es zwar keine Skripte, aber noch mehr Tipps. Skripte zum Nutzen: lieber Lehrkräfte anregen, selber etwas zu suchen (Bilderbücher vertonen, bekannte Geschichte umschreiben o.ä.) Hier für die schnelle Praxisübung selber einen Text parat haben.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04T17:27:07.278" idx="4">
    <p:pos x="4270" y="2225"/>
    <p:text>Hier könntet ihr in Zukunft auf die NDR SEite verweisen. Da gibt es zwar keine Skripte, aber noch mehr Tipps. 
Skripte zum Nutzen: Der Apfelbaum-Text wird den Lehrern zur Verfügung gestellt. In Zukunft werden wir noch mehr Texte anbieten. Ansonsten Lehrkräfte anregen, selber etwas zu suchen (Bilderbücher vertonen, bekannte Geschichte umschreiben o.ä.) Hier für die schnelle Praxisübung selber einen Text parat haben.</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4-04T17:27:07.278" idx="4">
    <p:pos x="4270" y="2225"/>
    <p:text>Hier könntet ihr in Zukunft auf die NDR SEite verweisen. Da gibt es zwar keine Skripte, aber noch mehr Tipps. Skripte zum Nutzen: lieber Lehrkräfte anregen, selber etwas zu suchen (Bilderbücher vertonen, bekannte Geschichte umschreiben o.ä.) Hier für die schnelle Praxisübung selber einen Text parat haben.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D299C7-A0BD-4652-9046-117F7EB21BB8}" type="datetimeFigureOut">
              <a:rPr lang="de-DE"/>
              <a:pPr>
                <a:defRPr/>
              </a:pPr>
              <a:t>29.09.2022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9E1010C-19E9-43E8-96B1-827D941C1F1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bwMode="auto">
          <a:noFill/>
          <a:ln>
            <a:solidFill>
              <a:srgbClr val="000000"/>
            </a:solidFill>
            <a:miter lim="800000"/>
            <a:headEnd/>
            <a:tailEnd/>
          </a:ln>
        </p:spPr>
      </p:sp>
      <p:sp>
        <p:nvSpPr>
          <p:cNvPr id="1638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536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965EC-2D1E-4174-8AF3-FC56792D22E0}" type="slidenum">
              <a:rPr lang="de-DE">
                <a:cs typeface="Arial" charset="0"/>
              </a:rPr>
              <a:pPr fontAlgn="base">
                <a:spcBef>
                  <a:spcPct val="0"/>
                </a:spcBef>
                <a:spcAft>
                  <a:spcPct val="0"/>
                </a:spcAft>
                <a:defRPr/>
              </a:pPr>
              <a:t>1</a:t>
            </a:fld>
            <a:endParaRPr lang="de-DE"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74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14AAD3-4981-4F47-84D3-8E00F1F718B1}" type="slidenum">
              <a:rPr lang="de-DE">
                <a:cs typeface="Arial" charset="0"/>
              </a:rPr>
              <a:pPr fontAlgn="base">
                <a:spcBef>
                  <a:spcPct val="0"/>
                </a:spcBef>
                <a:spcAft>
                  <a:spcPct val="0"/>
                </a:spcAft>
                <a:defRPr/>
              </a:pPr>
              <a:t>2</a:t>
            </a:fld>
            <a:endParaRPr lang="de-D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74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14AAD3-4981-4F47-84D3-8E00F1F718B1}" type="slidenum">
              <a:rPr lang="de-DE">
                <a:cs typeface="Arial" charset="0"/>
              </a:rPr>
              <a:pPr fontAlgn="base">
                <a:spcBef>
                  <a:spcPct val="0"/>
                </a:spcBef>
                <a:spcAft>
                  <a:spcPct val="0"/>
                </a:spcAft>
                <a:defRPr/>
              </a:pPr>
              <a:t>3</a:t>
            </a:fld>
            <a:endParaRPr lang="de-DE">
              <a:cs typeface="Arial" charset="0"/>
            </a:endParaRPr>
          </a:p>
        </p:txBody>
      </p:sp>
    </p:spTree>
    <p:extLst>
      <p:ext uri="{BB962C8B-B14F-4D97-AF65-F5344CB8AC3E}">
        <p14:creationId xmlns:p14="http://schemas.microsoft.com/office/powerpoint/2010/main" val="340655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p:spPr>
      </p:sp>
      <p:sp>
        <p:nvSpPr>
          <p:cNvPr id="2150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150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DBC08-60AD-4FF9-B186-852383A8ED12}" type="slidenum">
              <a:rPr lang="de-DE">
                <a:cs typeface="Arial" charset="0"/>
              </a:rPr>
              <a:pPr fontAlgn="base">
                <a:spcBef>
                  <a:spcPct val="0"/>
                </a:spcBef>
                <a:spcAft>
                  <a:spcPct val="0"/>
                </a:spcAft>
                <a:defRPr/>
              </a:pPr>
              <a:t>4</a:t>
            </a:fld>
            <a:endParaRPr lang="de-DE">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969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54BE7-0992-4F8E-AF91-886CFDB59DA9}" type="slidenum">
              <a:rPr lang="de-DE">
                <a:cs typeface="Arial" charset="0"/>
              </a:rPr>
              <a:pPr fontAlgn="base">
                <a:spcBef>
                  <a:spcPct val="0"/>
                </a:spcBef>
                <a:spcAft>
                  <a:spcPct val="0"/>
                </a:spcAft>
                <a:defRPr/>
              </a:pPr>
              <a:t>13</a:t>
            </a:fld>
            <a:endParaRPr lang="de-DE">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noTextEdit="1"/>
          </p:cNvSpPr>
          <p:nvPr>
            <p:ph type="sldImg"/>
          </p:nvPr>
        </p:nvSpPr>
        <p:spPr bwMode="auto">
          <a:noFill/>
          <a:ln>
            <a:solidFill>
              <a:srgbClr val="000000"/>
            </a:solidFill>
            <a:miter lim="800000"/>
            <a:headEnd/>
            <a:tailEnd/>
          </a:ln>
        </p:spPr>
      </p:sp>
      <p:sp>
        <p:nvSpPr>
          <p:cNvPr id="6963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37891" name="Foliennummernplatzhalter 3"/>
          <p:cNvSpPr txBox="1">
            <a:spLocks noGrp="1"/>
          </p:cNvSpPr>
          <p:nvPr/>
        </p:nvSpPr>
        <p:spPr bwMode="auto">
          <a:xfrm>
            <a:off x="3849688" y="9429750"/>
            <a:ext cx="2946400" cy="496888"/>
          </a:xfrm>
          <a:prstGeom prst="rect">
            <a:avLst/>
          </a:prstGeom>
          <a:noFill/>
          <a:ln>
            <a:miter lim="800000"/>
            <a:headEnd/>
            <a:tailEnd/>
          </a:ln>
        </p:spPr>
        <p:txBody>
          <a:bodyPr anchor="b"/>
          <a:lstStyle/>
          <a:p>
            <a:pPr algn="r">
              <a:defRPr/>
            </a:pPr>
            <a:fld id="{422233FB-4807-47AB-9CCC-D71E8946CCF7}" type="slidenum">
              <a:rPr lang="de-DE" sz="1200">
                <a:latin typeface="+mn-lt"/>
              </a:rPr>
              <a:pPr algn="r">
                <a:defRPr/>
              </a:pPr>
              <a:t>36</a:t>
            </a:fld>
            <a:endParaRPr lang="de-DE"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p:cNvSpPr>
            <a:spLocks noGrp="1" noRot="1" noChangeAspect="1"/>
          </p:cNvSpPr>
          <p:nvPr>
            <p:ph type="sldImg"/>
          </p:nvPr>
        </p:nvSpPr>
        <p:spPr bwMode="auto">
          <a:noFill/>
          <a:ln>
            <a:solidFill>
              <a:srgbClr val="000000"/>
            </a:solidFill>
            <a:miter lim="800000"/>
            <a:headEnd/>
            <a:tailEnd/>
          </a:ln>
        </p:spPr>
      </p:sp>
      <p:sp>
        <p:nvSpPr>
          <p:cNvPr id="624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4403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F37C8E-FAFC-4D28-B473-00CC3F558832}" type="slidenum">
              <a:rPr lang="de-DE">
                <a:cs typeface="Arial" charset="0"/>
              </a:rPr>
              <a:pPr fontAlgn="base">
                <a:spcBef>
                  <a:spcPct val="0"/>
                </a:spcBef>
                <a:spcAft>
                  <a:spcPct val="0"/>
                </a:spcAft>
                <a:defRPr/>
              </a:pPr>
              <a:t>37</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0"/>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813452CF-C3FF-4C5D-B611-BD6920F5282B}" type="datetime1">
              <a:rPr lang="de-DE"/>
              <a:pPr>
                <a:defRPr/>
              </a:pPr>
              <a:t>29.09.2022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8E6142A-089F-44A3-9537-C3628BD7E2FD}"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34D000C6-2B26-4CBC-8D4F-08092D1DCDC4}" type="datetime1">
              <a:rPr lang="de-DE"/>
              <a:pPr>
                <a:defRPr/>
              </a:pPr>
              <a:t>29.09.2022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2119403-A883-4AC1-B300-062D8BB3B311}"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56276077-437D-4478-BBB9-3F967F2B6544}" type="datetime1">
              <a:rPr lang="de-DE"/>
              <a:pPr>
                <a:defRPr/>
              </a:pPr>
              <a:t>29.09.2022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3B8A55D-0F9F-4F54-A86A-8903207E0FE0}"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46DDE9BA-152F-4C91-B69F-A3919E7522D5}" type="datetime1">
              <a:rPr lang="de-DE"/>
              <a:pPr>
                <a:defRPr/>
              </a:pPr>
              <a:t>29.09.2022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741C4B8-F12F-4AAC-A34E-546233E3A17B}"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FCE4C30C-926E-415A-B3B7-12E682E2451C}" type="datetime1">
              <a:rPr lang="de-DE"/>
              <a:pPr>
                <a:defRPr/>
              </a:pPr>
              <a:t>29.09.2022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80B659B-4D74-4298-8785-739241BEDD73}"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C16B0247-3DF4-4EBA-B6E7-18136E7FBCF8}" type="datetime1">
              <a:rPr lang="de-DE"/>
              <a:pPr>
                <a:defRPr/>
              </a:pPr>
              <a:t>29.09.2022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C4ACA07-7340-47FF-8DE3-6DB0A2C7D6C4}"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3E0D2F88-CD2B-4C08-BEE4-9FDFBC1DC9DA}" type="datetime1">
              <a:rPr lang="de-DE"/>
              <a:pPr>
                <a:defRPr/>
              </a:pPr>
              <a:t>29.09.2022</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23DE1E0D-C8BA-49D2-9722-31D99A139A25}"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5DD1FD6-1C4A-4717-8DF5-3FAED243F342}" type="datetime1">
              <a:rPr lang="de-DE"/>
              <a:pPr>
                <a:defRPr/>
              </a:pPr>
              <a:t>29.09.2022</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67CAD506-411C-4508-B54E-1F66906C4817}"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39C13FA-E1E9-4683-B05E-1E596024A265}" type="datetime1">
              <a:rPr lang="de-DE"/>
              <a:pPr>
                <a:defRPr/>
              </a:pPr>
              <a:t>29.09.2022</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0926FB47-7608-4A1D-B15C-5AFFE8C8076F}"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AB874F5C-44DB-4EF6-90B1-E3B6820AC2FC}" type="datetime1">
              <a:rPr lang="de-DE"/>
              <a:pPr>
                <a:defRPr/>
              </a:pPr>
              <a:t>29.09.2022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3D04F9A-E1F9-420D-B507-CE945C76D046}"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6287658B-0348-4E07-AC03-6EF6B64B8F0C}" type="datetime1">
              <a:rPr lang="de-DE"/>
              <a:pPr>
                <a:defRPr/>
              </a:pPr>
              <a:t>29.09.2022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091BF51-AD9A-46E3-8CEF-DAECB5BA894C}"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452C529-5B43-4E3E-A564-BC319B5AF9F4}" type="datetime1">
              <a:rPr lang="de-DE"/>
              <a:pPr>
                <a:defRPr/>
              </a:pPr>
              <a:t>29.09.2022</a:t>
            </a:fld>
            <a:endParaRPr lang="de-DE"/>
          </a:p>
        </p:txBody>
      </p:sp>
      <p:sp>
        <p:nvSpPr>
          <p:cNvPr id="5" name="Fußzeilenplatzhalt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14B938-0B03-4BE5-9360-9A42A76A514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zumpad.zum.de/p/Hoerspieluebun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https://zumpad.zum.de/p/Hoerspieluebun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ndr.de/kultur/hoerspiel/hoerspiel_in_der_schule/Hoerspiel-zum-Selbermachen,hoerspielinderschule892.html" TargetMode="External"/><Relationship Id="rId2" Type="http://schemas.openxmlformats.org/officeDocument/2006/relationships/hyperlink" Target="https://zumpad.zum.de/p/Hoerspieluebung" TargetMode="Externa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hyperlink" Target="mailto:info@stiftung-zuhoeren.d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hyperlink" Target="https://www.lmz-bw.de/medien-und-bildung/medienwissen/audio/hoerspiel/hoerspielgeschichte/" TargetMode="External"/><Relationship Id="rId7" Type="http://schemas.openxmlformats.org/officeDocument/2006/relationships/hyperlink" Target="https://online-voice-recorder.com/de/" TargetMode="External"/><Relationship Id="rId2" Type="http://schemas.openxmlformats.org/officeDocument/2006/relationships/hyperlink" Target="http://www.zuhoeren.de/" TargetMode="External"/><Relationship Id="rId1" Type="http://schemas.openxmlformats.org/officeDocument/2006/relationships/slideLayout" Target="../slideLayouts/slideLayout2.xml"/><Relationship Id="rId6" Type="http://schemas.openxmlformats.org/officeDocument/2006/relationships/hyperlink" Target="https://www.lexisaudioeditor.com/" TargetMode="External"/><Relationship Id="rId5" Type="http://schemas.openxmlformats.org/officeDocument/2006/relationships/hyperlink" Target="https://www.audacityteam.org/" TargetMode="External"/><Relationship Id="rId4" Type="http://schemas.openxmlformats.org/officeDocument/2006/relationships/hyperlink" Target="http://www.zumpad.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85800" y="1541239"/>
            <a:ext cx="7772400" cy="1102519"/>
          </a:xfrm>
        </p:spPr>
        <p:txBody>
          <a:bodyPr/>
          <a:lstStyle/>
          <a:p>
            <a:r>
              <a:rPr lang="de-DE" sz="3000" b="1" dirty="0"/>
              <a:t>Aufbau-Fortbildung</a:t>
            </a:r>
            <a:br>
              <a:rPr lang="de-DE" sz="3000" b="1" dirty="0"/>
            </a:br>
            <a:r>
              <a:rPr lang="de-DE" sz="3000" b="1" dirty="0"/>
              <a:t>„Produktion von Hörspielen“ </a:t>
            </a:r>
          </a:p>
        </p:txBody>
      </p:sp>
      <p:sp>
        <p:nvSpPr>
          <p:cNvPr id="6" name="Untertitel 5"/>
          <p:cNvSpPr>
            <a:spLocks noGrp="1"/>
          </p:cNvSpPr>
          <p:nvPr>
            <p:ph type="subTitle" idx="1"/>
          </p:nvPr>
        </p:nvSpPr>
        <p:spPr>
          <a:xfrm>
            <a:off x="1371600" y="3180804"/>
            <a:ext cx="6584776" cy="2127250"/>
          </a:xfrm>
        </p:spPr>
        <p:txBody>
          <a:bodyPr/>
          <a:lstStyle/>
          <a:p>
            <a:pPr eaLnBrk="1" hangingPunct="1">
              <a:lnSpc>
                <a:spcPct val="80000"/>
              </a:lnSpc>
            </a:pPr>
            <a:r>
              <a:rPr lang="de-DE" sz="2400" b="1" dirty="0">
                <a:solidFill>
                  <a:schemeClr val="tx1"/>
                </a:solidFill>
              </a:rPr>
              <a:t>am XX.XX.2022 von 16.00 bis 18:30 Uhr</a:t>
            </a:r>
          </a:p>
          <a:p>
            <a:pPr eaLnBrk="1" hangingPunct="1">
              <a:lnSpc>
                <a:spcPct val="80000"/>
              </a:lnSpc>
            </a:pPr>
            <a:endParaRPr lang="de-DE" sz="2400" b="1" dirty="0">
              <a:solidFill>
                <a:schemeClr val="tx1"/>
              </a:solidFill>
            </a:endParaRPr>
          </a:p>
          <a:p>
            <a:pPr eaLnBrk="1" hangingPunct="1">
              <a:lnSpc>
                <a:spcPct val="80000"/>
              </a:lnSpc>
            </a:pPr>
            <a:r>
              <a:rPr lang="de-DE" sz="2400" b="1" dirty="0">
                <a:solidFill>
                  <a:schemeClr val="tx1"/>
                </a:solidFill>
              </a:rPr>
              <a:t>Referentin: </a:t>
            </a:r>
          </a:p>
          <a:p>
            <a:pPr eaLnBrk="1" hangingPunct="1">
              <a:lnSpc>
                <a:spcPct val="80000"/>
              </a:lnSpc>
            </a:pPr>
            <a:r>
              <a:rPr lang="de-DE" sz="2400" b="1" dirty="0">
                <a:solidFill>
                  <a:schemeClr val="tx1"/>
                </a:solidFill>
              </a:rPr>
              <a:t>XX </a:t>
            </a:r>
            <a:r>
              <a:rPr lang="de-DE" sz="2400" b="1" dirty="0" err="1">
                <a:solidFill>
                  <a:schemeClr val="tx1"/>
                </a:solidFill>
              </a:rPr>
              <a:t>XX</a:t>
            </a:r>
            <a:endParaRPr lang="de-DE" sz="2400" b="1" dirty="0">
              <a:solidFill>
                <a:schemeClr val="tx1"/>
              </a:solidFill>
            </a:endParaRPr>
          </a:p>
        </p:txBody>
      </p:sp>
      <p:sp>
        <p:nvSpPr>
          <p:cNvPr id="3" name="Foliennummernplatzhalter 2"/>
          <p:cNvSpPr>
            <a:spLocks noGrp="1"/>
          </p:cNvSpPr>
          <p:nvPr>
            <p:ph type="sldNum" sz="quarter" idx="12"/>
          </p:nvPr>
        </p:nvSpPr>
        <p:spPr/>
        <p:txBody>
          <a:bodyPr/>
          <a:lstStyle/>
          <a:p>
            <a:pPr>
              <a:defRPr/>
            </a:pPr>
            <a:fld id="{2AB4F6D3-A252-4B9E-8273-197271C766B6}" type="slidenum">
              <a:rPr lang="de-DE" smtClean="0">
                <a:solidFill>
                  <a:schemeClr val="bg1"/>
                </a:solidFill>
              </a:rPr>
              <a:pPr>
                <a:defRPr/>
              </a:pPr>
              <a:t>1</a:t>
            </a:fld>
            <a:endParaRPr lang="de-DE" dirty="0">
              <a:solidFill>
                <a:schemeClr val="bg1"/>
              </a:solidFill>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55526"/>
            <a:ext cx="1714980" cy="11522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907704" y="1075226"/>
            <a:ext cx="6779096" cy="3349122"/>
          </a:xfrm>
          <a:prstGeom prst="rect">
            <a:avLst/>
          </a:prstGeom>
          <a:noFill/>
        </p:spPr>
        <p:txBody>
          <a:bodyPr wrap="square" rtlCol="0">
            <a:spAutoFit/>
          </a:bodyPr>
          <a:lstStyle/>
          <a:p>
            <a:pPr>
              <a:spcAft>
                <a:spcPts val="0"/>
              </a:spcAft>
            </a:pPr>
            <a:endParaRPr lang="de-DE"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Figuren, die sprechen und handeln</a:t>
            </a:r>
          </a:p>
          <a:p>
            <a:pPr marL="34290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bestimmte Situationen, Orte und Zeiten</a:t>
            </a: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Erzählzeit: Gegenwart</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Erzähler (kann benutzt werden, um Szenen zu sparen = Zusammenfassung</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Geräusche und Musik: erzeugen Stimmungen, geben Hinweise</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Einsatz von Schlüsselgeräuschen und Klangatmosphären (Geräusche-Teppich, </a:t>
            </a:r>
            <a:r>
              <a:rPr lang="de-DE" dirty="0" err="1">
                <a:effectLst/>
                <a:latin typeface="+mj-lt"/>
                <a:ea typeface="Calibri" panose="020F0502020204030204" pitchFamily="34" charset="0"/>
                <a:cs typeface="Times New Roman" panose="02020603050405020304" pitchFamily="18" charset="0"/>
              </a:rPr>
              <a:t>z.B</a:t>
            </a:r>
            <a:r>
              <a:rPr lang="de-DE" dirty="0">
                <a:effectLst/>
                <a:latin typeface="+mj-lt"/>
                <a:ea typeface="Calibri" panose="020F0502020204030204" pitchFamily="34" charset="0"/>
                <a:cs typeface="Times New Roman" panose="02020603050405020304" pitchFamily="18" charset="0"/>
              </a:rPr>
              <a:t>: Großstadt, Supermarkt, Vogelgezwitscher) </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10</a:t>
            </a:fld>
            <a:endParaRPr lang="de-DE" sz="1000" dirty="0"/>
          </a:p>
        </p:txBody>
      </p:sp>
      <p:pic>
        <p:nvPicPr>
          <p:cNvPr id="2" name="Grafik 1"/>
          <p:cNvPicPr>
            <a:picLocks noChangeAspect="1"/>
          </p:cNvPicPr>
          <p:nvPr/>
        </p:nvPicPr>
        <p:blipFill>
          <a:blip r:embed="rId2"/>
          <a:stretch>
            <a:fillRect/>
          </a:stretch>
        </p:blipFill>
        <p:spPr>
          <a:xfrm>
            <a:off x="800240" y="4371950"/>
            <a:ext cx="1107464" cy="648071"/>
          </a:xfrm>
          <a:prstGeom prst="rect">
            <a:avLst/>
          </a:prstGeom>
        </p:spPr>
      </p:pic>
      <p:sp>
        <p:nvSpPr>
          <p:cNvPr id="5" name="Textfeld 4"/>
          <p:cNvSpPr txBox="1"/>
          <p:nvPr/>
        </p:nvSpPr>
        <p:spPr>
          <a:xfrm>
            <a:off x="1115616" y="627534"/>
            <a:ext cx="5544616" cy="923330"/>
          </a:xfrm>
          <a:prstGeom prst="rect">
            <a:avLst/>
          </a:prstGeom>
          <a:noFill/>
        </p:spPr>
        <p:txBody>
          <a:bodyPr wrap="square" rtlCol="0">
            <a:spAutoFit/>
          </a:bodyPr>
          <a:lstStyle/>
          <a:p>
            <a:pPr>
              <a:spcAft>
                <a:spcPts val="0"/>
              </a:spcAft>
            </a:pPr>
            <a:r>
              <a:rPr lang="de-DE" b="1" dirty="0">
                <a:solidFill>
                  <a:srgbClr val="0096AA"/>
                </a:solidFill>
                <a:ea typeface="Trebuchet MS" panose="020B0603020202020204" pitchFamily="34" charset="0"/>
                <a:cs typeface="Times New Roman" panose="02020603050405020304" pitchFamily="18" charset="0"/>
              </a:rPr>
              <a:t>Aus welchen Elementen besteht ein Hörspiel?</a:t>
            </a:r>
          </a:p>
          <a:p>
            <a:pPr>
              <a:spcAft>
                <a:spcPts val="0"/>
              </a:spcAft>
            </a:pPr>
            <a:r>
              <a:rPr lang="de-DE" b="1" dirty="0">
                <a:solidFill>
                  <a:srgbClr val="0096AA"/>
                </a:solidFill>
                <a:ea typeface="Trebuchet MS" panose="020B0603020202020204" pitchFamily="34" charset="0"/>
                <a:cs typeface="Times New Roman" panose="02020603050405020304" pitchFamily="18" charset="0"/>
              </a:rPr>
              <a:t>Wie wirken diese Elemente?</a:t>
            </a:r>
          </a:p>
          <a:p>
            <a:endParaRPr lang="de-DE" dirty="0"/>
          </a:p>
        </p:txBody>
      </p:sp>
    </p:spTree>
    <p:extLst>
      <p:ext uri="{BB962C8B-B14F-4D97-AF65-F5344CB8AC3E}">
        <p14:creationId xmlns:p14="http://schemas.microsoft.com/office/powerpoint/2010/main" val="40913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907704" y="1075226"/>
            <a:ext cx="6779096" cy="4088812"/>
          </a:xfrm>
          <a:prstGeom prst="rect">
            <a:avLst/>
          </a:prstGeom>
          <a:noFill/>
        </p:spPr>
        <p:txBody>
          <a:bodyPr wrap="square" rtlCol="0">
            <a:spAutoFit/>
          </a:bodyPr>
          <a:lstStyle/>
          <a:p>
            <a:pPr>
              <a:spcAft>
                <a:spcPts val="0"/>
              </a:spcAft>
            </a:pPr>
            <a:endParaRPr lang="de-DE"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Figuren, die sprechen und handeln</a:t>
            </a:r>
          </a:p>
          <a:p>
            <a:pPr marL="34290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bestimmte Situationen, Orte und Zeiten</a:t>
            </a: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Erzählzeit: Gegenwart</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Erzähler (kann benutzt werden, um Szenen zu sparen = Zusammenfassung</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Geräusche und Musik: erzeugen Stimmungen, geben Hinweise</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Einsatz von Schlüsselgeräuschen und Klangatmosphären (Geräusche-Teppich, </a:t>
            </a:r>
            <a:r>
              <a:rPr lang="de-DE" dirty="0" err="1">
                <a:effectLst/>
                <a:latin typeface="+mj-lt"/>
                <a:ea typeface="Calibri" panose="020F0502020204030204" pitchFamily="34" charset="0"/>
                <a:cs typeface="Times New Roman" panose="02020603050405020304" pitchFamily="18" charset="0"/>
              </a:rPr>
              <a:t>z.B</a:t>
            </a:r>
            <a:r>
              <a:rPr lang="de-DE" dirty="0">
                <a:effectLst/>
                <a:latin typeface="+mj-lt"/>
                <a:ea typeface="Calibri" panose="020F0502020204030204" pitchFamily="34" charset="0"/>
                <a:cs typeface="Times New Roman" panose="02020603050405020304" pitchFamily="18" charset="0"/>
              </a:rPr>
              <a:t>: Großstadt, Supermarkt, Vogelgezwitscher) </a:t>
            </a:r>
          </a:p>
          <a:p>
            <a:pPr marL="342900" lvl="0" indent="-342900">
              <a:lnSpc>
                <a:spcPct val="115000"/>
              </a:lnSpc>
              <a:spcAft>
                <a:spcPts val="800"/>
              </a:spcAft>
              <a:buFont typeface="Symbol" panose="05050102010706020507" pitchFamily="18" charset="2"/>
              <a:buChar char=""/>
            </a:pPr>
            <a:r>
              <a:rPr lang="de-DE" dirty="0">
                <a:latin typeface="+mj-lt"/>
                <a:ea typeface="Calibri" panose="020F0502020204030204" pitchFamily="34" charset="0"/>
                <a:cs typeface="Times New Roman" panose="02020603050405020304" pitchFamily="18" charset="0"/>
              </a:rPr>
              <a:t>Abwägen: W</a:t>
            </a:r>
            <a:r>
              <a:rPr lang="de-DE" dirty="0">
                <a:effectLst/>
                <a:latin typeface="+mj-lt"/>
                <a:ea typeface="Calibri" panose="020F0502020204030204" pitchFamily="34" charset="0"/>
                <a:cs typeface="Times New Roman" panose="02020603050405020304" pitchFamily="18" charset="0"/>
              </a:rPr>
              <a:t>elche Geräusche sind wichtig? </a:t>
            </a:r>
            <a:br>
              <a:rPr lang="de-DE" dirty="0">
                <a:effectLst/>
                <a:latin typeface="+mj-lt"/>
                <a:ea typeface="Calibri" panose="020F0502020204030204" pitchFamily="34" charset="0"/>
                <a:cs typeface="Times New Roman" panose="02020603050405020304" pitchFamily="18" charset="0"/>
              </a:rPr>
            </a:br>
            <a:r>
              <a:rPr lang="de-DE" dirty="0">
                <a:effectLst/>
                <a:latin typeface="+mj-lt"/>
                <a:ea typeface="Calibri" panose="020F0502020204030204" pitchFamily="34" charset="0"/>
                <a:cs typeface="Times New Roman" panose="02020603050405020304" pitchFamily="18" charset="0"/>
              </a:rPr>
              <a:t>Haben Musik oder Geräusche Vorrang? </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11</a:t>
            </a:fld>
            <a:endParaRPr lang="de-DE" sz="1000" dirty="0"/>
          </a:p>
        </p:txBody>
      </p:sp>
      <p:pic>
        <p:nvPicPr>
          <p:cNvPr id="2" name="Grafik 1"/>
          <p:cNvPicPr>
            <a:picLocks noChangeAspect="1"/>
          </p:cNvPicPr>
          <p:nvPr/>
        </p:nvPicPr>
        <p:blipFill>
          <a:blip r:embed="rId2"/>
          <a:stretch>
            <a:fillRect/>
          </a:stretch>
        </p:blipFill>
        <p:spPr>
          <a:xfrm>
            <a:off x="800240" y="4371950"/>
            <a:ext cx="1107464" cy="648071"/>
          </a:xfrm>
          <a:prstGeom prst="rect">
            <a:avLst/>
          </a:prstGeom>
        </p:spPr>
      </p:pic>
      <p:sp>
        <p:nvSpPr>
          <p:cNvPr id="5" name="Textfeld 4"/>
          <p:cNvSpPr txBox="1"/>
          <p:nvPr/>
        </p:nvSpPr>
        <p:spPr>
          <a:xfrm>
            <a:off x="1115616" y="627534"/>
            <a:ext cx="5544616" cy="923330"/>
          </a:xfrm>
          <a:prstGeom prst="rect">
            <a:avLst/>
          </a:prstGeom>
          <a:noFill/>
        </p:spPr>
        <p:txBody>
          <a:bodyPr wrap="square" rtlCol="0">
            <a:spAutoFit/>
          </a:bodyPr>
          <a:lstStyle/>
          <a:p>
            <a:pPr>
              <a:spcAft>
                <a:spcPts val="0"/>
              </a:spcAft>
            </a:pPr>
            <a:r>
              <a:rPr lang="de-DE" b="1" dirty="0">
                <a:solidFill>
                  <a:srgbClr val="0096AA"/>
                </a:solidFill>
                <a:ea typeface="Trebuchet MS" panose="020B0603020202020204" pitchFamily="34" charset="0"/>
                <a:cs typeface="Times New Roman" panose="02020603050405020304" pitchFamily="18" charset="0"/>
              </a:rPr>
              <a:t>Aus welchen Elementen besteht ein Hörspiel?</a:t>
            </a:r>
          </a:p>
          <a:p>
            <a:pPr>
              <a:spcAft>
                <a:spcPts val="0"/>
              </a:spcAft>
            </a:pPr>
            <a:r>
              <a:rPr lang="de-DE" b="1" dirty="0">
                <a:solidFill>
                  <a:srgbClr val="0096AA"/>
                </a:solidFill>
                <a:ea typeface="Trebuchet MS" panose="020B0603020202020204" pitchFamily="34" charset="0"/>
                <a:cs typeface="Times New Roman" panose="02020603050405020304" pitchFamily="18" charset="0"/>
              </a:rPr>
              <a:t>Wie wirken diese Elemente?</a:t>
            </a:r>
          </a:p>
          <a:p>
            <a:endParaRPr lang="de-DE" dirty="0"/>
          </a:p>
        </p:txBody>
      </p:sp>
    </p:spTree>
    <p:extLst>
      <p:ext uri="{BB962C8B-B14F-4D97-AF65-F5344CB8AC3E}">
        <p14:creationId xmlns:p14="http://schemas.microsoft.com/office/powerpoint/2010/main" val="252086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835696" y="1203598"/>
            <a:ext cx="7920880" cy="3724096"/>
          </a:xfrm>
          <a:prstGeom prst="rect">
            <a:avLst/>
          </a:prstGeom>
          <a:noFill/>
        </p:spPr>
        <p:txBody>
          <a:bodyPr wrap="square" rtlCol="0">
            <a:spAutoFit/>
          </a:bodyPr>
          <a:lstStyle/>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15.1.1924 BBC: Richard Hughes „A Comedy </a:t>
            </a:r>
            <a:r>
              <a:rPr lang="de-DE" sz="1600" dirty="0" err="1">
                <a:effectLst/>
                <a:latin typeface="+mj-lt"/>
                <a:ea typeface="Calibri" panose="020F0502020204030204" pitchFamily="34" charset="0"/>
                <a:cs typeface="OpenSymbol"/>
              </a:rPr>
              <a:t>of</a:t>
            </a:r>
            <a:r>
              <a:rPr lang="de-DE" sz="1600" dirty="0">
                <a:effectLst/>
                <a:latin typeface="+mj-lt"/>
                <a:ea typeface="Calibri" panose="020F0502020204030204" pitchFamily="34" charset="0"/>
                <a:cs typeface="OpenSymbol"/>
              </a:rPr>
              <a:t> Danger“(</a:t>
            </a:r>
            <a:r>
              <a:rPr lang="de-DE" sz="1600" dirty="0" err="1">
                <a:effectLst/>
                <a:latin typeface="+mj-lt"/>
                <a:ea typeface="Calibri" panose="020F0502020204030204" pitchFamily="34" charset="0"/>
                <a:cs typeface="OpenSymbol"/>
              </a:rPr>
              <a:t>listening</a:t>
            </a:r>
            <a:r>
              <a:rPr lang="de-DE" sz="1600" dirty="0">
                <a:effectLst/>
                <a:latin typeface="+mj-lt"/>
                <a:ea typeface="Calibri" panose="020F0502020204030204" pitchFamily="34" charset="0"/>
                <a:cs typeface="OpenSymbol"/>
              </a:rPr>
              <a:t> </a:t>
            </a:r>
            <a:r>
              <a:rPr lang="de-DE" sz="1600" dirty="0" err="1">
                <a:effectLst/>
                <a:latin typeface="+mj-lt"/>
                <a:ea typeface="Calibri" panose="020F0502020204030204" pitchFamily="34" charset="0"/>
                <a:cs typeface="OpenSymbol"/>
              </a:rPr>
              <a:t>play</a:t>
            </a:r>
            <a:r>
              <a:rPr lang="de-DE" sz="1600" dirty="0">
                <a:effectLst/>
                <a:latin typeface="+mj-lt"/>
                <a:ea typeface="Calibri" panose="020F0502020204030204" pitchFamily="34" charset="0"/>
                <a:cs typeface="OpenSymbol"/>
              </a:rPr>
              <a:t>)</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24.10.1924 erstes dt. Hörspiel: experimentelles Stück v. Hans Flesch</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30.10.1938 „War </a:t>
            </a:r>
            <a:r>
              <a:rPr lang="de-DE" sz="1600" dirty="0" err="1">
                <a:effectLst/>
                <a:latin typeface="+mj-lt"/>
                <a:ea typeface="Calibri" panose="020F0502020204030204" pitchFamily="34" charset="0"/>
                <a:cs typeface="OpenSymbol"/>
              </a:rPr>
              <a:t>of</a:t>
            </a:r>
            <a:r>
              <a:rPr lang="de-DE" sz="1600" dirty="0">
                <a:effectLst/>
                <a:latin typeface="+mj-lt"/>
                <a:ea typeface="Calibri" panose="020F0502020204030204" pitchFamily="34" charset="0"/>
                <a:cs typeface="OpenSymbol"/>
              </a:rPr>
              <a:t> </a:t>
            </a:r>
            <a:r>
              <a:rPr lang="de-DE" sz="1600" dirty="0" err="1">
                <a:effectLst/>
                <a:latin typeface="+mj-lt"/>
                <a:ea typeface="Calibri" panose="020F0502020204030204" pitchFamily="34" charset="0"/>
                <a:cs typeface="OpenSymbol"/>
              </a:rPr>
              <a:t>the</a:t>
            </a:r>
            <a:r>
              <a:rPr lang="de-DE" sz="1600" dirty="0">
                <a:effectLst/>
                <a:latin typeface="+mj-lt"/>
                <a:ea typeface="Calibri" panose="020F0502020204030204" pitchFamily="34" charset="0"/>
                <a:cs typeface="OpenSymbol"/>
              </a:rPr>
              <a:t> </a:t>
            </a:r>
            <a:r>
              <a:rPr lang="de-DE" sz="1600" dirty="0" err="1">
                <a:effectLst/>
                <a:latin typeface="+mj-lt"/>
                <a:ea typeface="Calibri" panose="020F0502020204030204" pitchFamily="34" charset="0"/>
                <a:cs typeface="OpenSymbol"/>
              </a:rPr>
              <a:t>worlds</a:t>
            </a:r>
            <a:r>
              <a:rPr lang="de-DE" sz="1600" dirty="0">
                <a:effectLst/>
                <a:latin typeface="+mj-lt"/>
                <a:ea typeface="Calibri" panose="020F0502020204030204" pitchFamily="34" charset="0"/>
                <a:cs typeface="OpenSymbol"/>
              </a:rPr>
              <a:t>“ (nach H. G. Wells) von Orson Welles </a:t>
            </a:r>
            <a:br>
              <a:rPr lang="de-DE" sz="1600" dirty="0">
                <a:effectLst/>
                <a:latin typeface="+mj-lt"/>
                <a:ea typeface="Calibri" panose="020F0502020204030204" pitchFamily="34" charset="0"/>
                <a:cs typeface="OpenSymbol"/>
              </a:rPr>
            </a:br>
            <a:r>
              <a:rPr lang="de-DE" sz="1600" dirty="0">
                <a:effectLst/>
                <a:latin typeface="+mj-lt"/>
                <a:ea typeface="Calibri" panose="020F0502020204030204" pitchFamily="34" charset="0"/>
                <a:cs typeface="OpenSymbol"/>
              </a:rPr>
              <a:t>als fiktive Reportage löste Panik vor Außerirdischen aus (USA)</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akustische Inszenierungen „Hörspielstudios“</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handelnde Sprecherrollen, Geräusche und Musik</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Szenen in akustischen Räumen</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originäre Kunstform des Hörfunks</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eigenständiges Literaturgenre</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fließender Übergang zur Klangkunst</a:t>
            </a:r>
            <a:endParaRPr lang="de-DE" sz="1600" dirty="0">
              <a:latin typeface="+mj-lt"/>
              <a:ea typeface="Calibri" panose="020F0502020204030204" pitchFamily="34" charset="0"/>
              <a:cs typeface="OpenSymbol"/>
            </a:endParaRPr>
          </a:p>
          <a:p>
            <a:pPr marL="285750" indent="-285750">
              <a:spcAft>
                <a:spcPts val="800"/>
              </a:spcAft>
              <a:buClr>
                <a:srgbClr val="0096AA"/>
              </a:buClr>
              <a:buFont typeface="Wingdings" panose="05000000000000000000" pitchFamily="2" charset="2"/>
              <a:buChar char="v"/>
              <a:tabLst>
                <a:tab pos="685800" algn="l"/>
                <a:tab pos="914400" algn="l"/>
              </a:tabLst>
            </a:pPr>
            <a:r>
              <a:rPr lang="de-DE" sz="1600" dirty="0">
                <a:effectLst/>
                <a:latin typeface="+mj-lt"/>
                <a:ea typeface="Calibri" panose="020F0502020204030204" pitchFamily="34" charset="0"/>
                <a:cs typeface="OpenSymbol"/>
              </a:rPr>
              <a:t>Klanggeschichten als abgespeckte Version</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12</a:t>
            </a:fld>
            <a:endParaRPr lang="de-DE" sz="1000" dirty="0"/>
          </a:p>
        </p:txBody>
      </p:sp>
      <p:sp>
        <p:nvSpPr>
          <p:cNvPr id="2" name="Textfeld 1"/>
          <p:cNvSpPr txBox="1"/>
          <p:nvPr/>
        </p:nvSpPr>
        <p:spPr>
          <a:xfrm>
            <a:off x="2339752" y="483518"/>
            <a:ext cx="4248472" cy="646331"/>
          </a:xfrm>
          <a:prstGeom prst="rect">
            <a:avLst/>
          </a:prstGeom>
          <a:noFill/>
        </p:spPr>
        <p:txBody>
          <a:bodyPr wrap="square" rtlCol="0">
            <a:spAutoFit/>
          </a:bodyPr>
          <a:lstStyle/>
          <a:p>
            <a:r>
              <a:rPr lang="de-DE" b="1" dirty="0">
                <a:solidFill>
                  <a:srgbClr val="0096AA"/>
                </a:solidFill>
                <a:ea typeface="Calibri" panose="020F0502020204030204" pitchFamily="34" charset="0"/>
                <a:cs typeface="Times New Roman" panose="02020603050405020304" pitchFamily="18" charset="0"/>
              </a:rPr>
              <a:t>Hörspiel – Geschichte &amp; Format</a:t>
            </a:r>
            <a:endParaRPr lang="de-DE" dirty="0">
              <a:solidFill>
                <a:srgbClr val="0096AA"/>
              </a:solidFill>
              <a:ea typeface="Calibri" panose="020F0502020204030204" pitchFamily="34" charset="0"/>
              <a:cs typeface="Times New Roman" panose="02020603050405020304" pitchFamily="18" charset="0"/>
            </a:endParaRPr>
          </a:p>
          <a:p>
            <a:endParaRPr lang="de-DE" dirty="0"/>
          </a:p>
        </p:txBody>
      </p:sp>
      <p:pic>
        <p:nvPicPr>
          <p:cNvPr id="5" name="Grafik 4"/>
          <p:cNvPicPr>
            <a:picLocks noChangeAspect="1"/>
          </p:cNvPicPr>
          <p:nvPr/>
        </p:nvPicPr>
        <p:blipFill>
          <a:blip r:embed="rId2"/>
          <a:stretch>
            <a:fillRect/>
          </a:stretch>
        </p:blipFill>
        <p:spPr>
          <a:xfrm>
            <a:off x="1043849" y="699542"/>
            <a:ext cx="762084" cy="762084"/>
          </a:xfrm>
          <a:prstGeom prst="rect">
            <a:avLst/>
          </a:prstGeom>
        </p:spPr>
      </p:pic>
      <p:pic>
        <p:nvPicPr>
          <p:cNvPr id="6" name="Grafik 5"/>
          <p:cNvPicPr>
            <a:picLocks noChangeAspect="1"/>
          </p:cNvPicPr>
          <p:nvPr/>
        </p:nvPicPr>
        <p:blipFill>
          <a:blip r:embed="rId3"/>
          <a:stretch>
            <a:fillRect/>
          </a:stretch>
        </p:blipFill>
        <p:spPr>
          <a:xfrm rot="21042124">
            <a:off x="844443" y="1880357"/>
            <a:ext cx="906424" cy="755353"/>
          </a:xfrm>
          <a:prstGeom prst="rect">
            <a:avLst/>
          </a:prstGeom>
        </p:spPr>
      </p:pic>
      <p:pic>
        <p:nvPicPr>
          <p:cNvPr id="7" name="Grafik 6"/>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Lst>
          </a:blip>
          <a:stretch>
            <a:fillRect/>
          </a:stretch>
        </p:blipFill>
        <p:spPr>
          <a:xfrm rot="1027737" flipH="1">
            <a:off x="924399" y="2923315"/>
            <a:ext cx="824357" cy="824357"/>
          </a:xfrm>
          <a:prstGeom prst="rect">
            <a:avLst/>
          </a:prstGeom>
        </p:spPr>
      </p:pic>
      <p:pic>
        <p:nvPicPr>
          <p:cNvPr id="8" name="Grafik 7"/>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a:fillRect/>
          </a:stretch>
        </p:blipFill>
        <p:spPr>
          <a:xfrm>
            <a:off x="963465" y="4083243"/>
            <a:ext cx="682367" cy="682367"/>
          </a:xfrm>
          <a:prstGeom prst="rect">
            <a:avLst/>
          </a:prstGeom>
        </p:spPr>
      </p:pic>
    </p:spTree>
    <p:extLst>
      <p:ext uri="{BB962C8B-B14F-4D97-AF65-F5344CB8AC3E}">
        <p14:creationId xmlns:p14="http://schemas.microsoft.com/office/powerpoint/2010/main" val="116414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C34399F-6FE1-4A88-BC9C-CD4694CEB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617417"/>
            <a:ext cx="3672408" cy="2458389"/>
          </a:xfrm>
          <a:prstGeom prst="rect">
            <a:avLst/>
          </a:prstGeom>
        </p:spPr>
      </p:pic>
      <p:sp>
        <p:nvSpPr>
          <p:cNvPr id="34818" name="Titel 1"/>
          <p:cNvSpPr txBox="1">
            <a:spLocks/>
          </p:cNvSpPr>
          <p:nvPr/>
        </p:nvSpPr>
        <p:spPr bwMode="auto">
          <a:xfrm>
            <a:off x="1979712" y="2396442"/>
            <a:ext cx="6985000" cy="857250"/>
          </a:xfrm>
          <a:prstGeom prst="rect">
            <a:avLst/>
          </a:prstGeom>
          <a:noFill/>
          <a:ln w="9525">
            <a:noFill/>
            <a:miter lim="800000"/>
            <a:headEnd/>
            <a:tailEnd/>
          </a:ln>
        </p:spPr>
        <p:txBody>
          <a:bodyPr anchor="ctr"/>
          <a:lstStyle/>
          <a:p>
            <a:pPr algn="ctr">
              <a:lnSpc>
                <a:spcPct val="110000"/>
              </a:lnSpc>
            </a:pPr>
            <a:endParaRPr lang="de-DE" altLang="de-DE" sz="2400" b="1" dirty="0">
              <a:latin typeface="+mj-lt"/>
              <a:cs typeface="Arial" panose="020B0604020202020204" pitchFamily="34" charset="0"/>
            </a:endParaRPr>
          </a:p>
          <a:p>
            <a:pPr algn="ctr">
              <a:lnSpc>
                <a:spcPct val="110000"/>
              </a:lnSpc>
            </a:pPr>
            <a:endParaRPr lang="de-DE" altLang="de-DE" sz="2400" b="1" dirty="0">
              <a:latin typeface="+mj-lt"/>
              <a:cs typeface="Arial" panose="020B0604020202020204" pitchFamily="34" charset="0"/>
            </a:endParaRPr>
          </a:p>
          <a:p>
            <a:pPr algn="ctr">
              <a:lnSpc>
                <a:spcPct val="110000"/>
              </a:lnSpc>
            </a:pPr>
            <a:endParaRPr lang="de-DE" altLang="de-DE" sz="2400" b="1" dirty="0">
              <a:latin typeface="+mj-lt"/>
              <a:cs typeface="Arial" panose="020B0604020202020204" pitchFamily="34" charset="0"/>
            </a:endParaRPr>
          </a:p>
          <a:p>
            <a:pPr>
              <a:lnSpc>
                <a:spcPct val="110000"/>
              </a:lnSpc>
            </a:pPr>
            <a:endParaRPr lang="de-DE" altLang="de-DE" sz="3000" b="1" dirty="0">
              <a:latin typeface="+mj-lt"/>
              <a:cs typeface="Arial" panose="020B0604020202020204" pitchFamily="34" charset="0"/>
            </a:endParaRPr>
          </a:p>
          <a:p>
            <a:pPr>
              <a:lnSpc>
                <a:spcPct val="110000"/>
              </a:lnSpc>
            </a:pPr>
            <a:r>
              <a:rPr lang="de-DE" altLang="de-DE" sz="3000" b="1" dirty="0">
                <a:latin typeface="+mj-lt"/>
                <a:cs typeface="Arial" panose="020B0604020202020204" pitchFamily="34" charset="0"/>
              </a:rPr>
              <a:t>Hörspiel – Inhalt:</a:t>
            </a:r>
          </a:p>
          <a:p>
            <a:pPr>
              <a:lnSpc>
                <a:spcPct val="110000"/>
              </a:lnSpc>
            </a:pPr>
            <a:r>
              <a:rPr lang="de-DE" altLang="de-DE" sz="3000" b="1" dirty="0">
                <a:solidFill>
                  <a:srgbClr val="0096AA"/>
                </a:solidFill>
                <a:latin typeface="+mj-lt"/>
                <a:cs typeface="Arial" panose="020B0604020202020204" pitchFamily="34" charset="0"/>
              </a:rPr>
              <a:t>Wie kommen wir auf Hörspiel-Ideen?</a:t>
            </a:r>
          </a:p>
        </p:txBody>
      </p:sp>
      <p:sp>
        <p:nvSpPr>
          <p:cNvPr id="9" name="Textfeld 8">
            <a:extLst>
              <a:ext uri="{FF2B5EF4-FFF2-40B4-BE49-F238E27FC236}">
                <a16:creationId xmlns:a16="http://schemas.microsoft.com/office/drawing/2014/main" id="{13A453C2-E02C-49BD-B328-05673A0437C9}"/>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13</a:t>
            </a:fld>
            <a:endParaRPr lang="de-DE"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71600" y="1263353"/>
            <a:ext cx="7344816" cy="358816"/>
          </a:xfrm>
          <a:prstGeom prst="rect">
            <a:avLst/>
          </a:prstGeom>
          <a:noFill/>
        </p:spPr>
        <p:txBody>
          <a:bodyPr wrap="square" rtlCol="0">
            <a:spAutoFit/>
          </a:bodyPr>
          <a:lstStyle/>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Um was dreht sich die Handlung? (Konflikt, Problem, Ereignis, Person)</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14</a:t>
            </a:fld>
            <a:endParaRPr lang="de-DE" sz="10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53" y="481230"/>
            <a:ext cx="1199059" cy="799373"/>
          </a:xfrm>
          <a:prstGeom prst="roundRect">
            <a:avLst/>
          </a:prstGeom>
          <a:effectLst/>
        </p:spPr>
      </p:pic>
      <p:sp>
        <p:nvSpPr>
          <p:cNvPr id="7" name="Textfeld 6"/>
          <p:cNvSpPr txBox="1"/>
          <p:nvPr/>
        </p:nvSpPr>
        <p:spPr>
          <a:xfrm>
            <a:off x="2771800" y="699542"/>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Konzeption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08433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71600" y="1263353"/>
            <a:ext cx="7344816" cy="658642"/>
          </a:xfrm>
          <a:prstGeom prst="rect">
            <a:avLst/>
          </a:prstGeom>
          <a:noFill/>
        </p:spPr>
        <p:txBody>
          <a:bodyPr wrap="square" rtlCol="0">
            <a:spAutoFit/>
          </a:bodyPr>
          <a:lstStyle/>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Um was dreht sich die Handlung? (Konflikt, Problem, Ereignis, Person)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Gibt es Konflikte, welche?</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15</a:t>
            </a:fld>
            <a:endParaRPr lang="de-DE" sz="10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53" y="481230"/>
            <a:ext cx="1199059" cy="799373"/>
          </a:xfrm>
          <a:prstGeom prst="roundRect">
            <a:avLst/>
          </a:prstGeom>
          <a:effectLst/>
        </p:spPr>
      </p:pic>
      <p:sp>
        <p:nvSpPr>
          <p:cNvPr id="7" name="Textfeld 6"/>
          <p:cNvSpPr txBox="1"/>
          <p:nvPr/>
        </p:nvSpPr>
        <p:spPr>
          <a:xfrm>
            <a:off x="2771800" y="680958"/>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Konzeption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34701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71600" y="1263353"/>
            <a:ext cx="7344816" cy="1508105"/>
          </a:xfrm>
          <a:prstGeom prst="rect">
            <a:avLst/>
          </a:prstGeom>
          <a:noFill/>
        </p:spPr>
        <p:txBody>
          <a:bodyPr wrap="square" rtlCol="0">
            <a:spAutoFit/>
          </a:bodyPr>
          <a:lstStyle/>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Um was dreht sich die Handlung? (Konflikt, Problem, Ereignis, Person)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Gibt es Konflikte, welche?</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Aus welchen Szenen besteht die Geschichte? In welcher Reihenfolge laufen sie ab? Was ist der „rote Faden“? Wie entwickelt sich der Konflikt, was passiert den Figuren und wie soll der Konflikt gelöst werden?</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16</a:t>
            </a:fld>
            <a:endParaRPr lang="de-DE" sz="10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53" y="481230"/>
            <a:ext cx="1199059" cy="799373"/>
          </a:xfrm>
          <a:prstGeom prst="roundRect">
            <a:avLst/>
          </a:prstGeom>
          <a:effectLst/>
        </p:spPr>
      </p:pic>
      <p:sp>
        <p:nvSpPr>
          <p:cNvPr id="7" name="Textfeld 6"/>
          <p:cNvSpPr txBox="1"/>
          <p:nvPr/>
        </p:nvSpPr>
        <p:spPr>
          <a:xfrm>
            <a:off x="2771800" y="680958"/>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Konzeption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95223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71600" y="1263353"/>
            <a:ext cx="7344816" cy="2357568"/>
          </a:xfrm>
          <a:prstGeom prst="rect">
            <a:avLst/>
          </a:prstGeom>
          <a:noFill/>
        </p:spPr>
        <p:txBody>
          <a:bodyPr wrap="square" rtlCol="0">
            <a:spAutoFit/>
          </a:bodyPr>
          <a:lstStyle/>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Um was dreht sich die Handlung? (Konflikt, Problem, Ereignis, Person)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Gibt es Konflikte, welche?</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Aus welchen Szenen besteht die Geschichte? In welcher Reihenfolge laufen sie ab? Was ist der „rote Faden“? Wie entwickelt sich der Konflikt, was passiert den Figuren und wie soll der Konflikt gelöst werden?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Welche Rollen ergeben sich aus der Handlung? Gibt es noch Rollen, die ich aus pädagogischen Gründen ergänzen muss? (Beispielsweise Anzahl der Kinder in einer Klasse)</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17</a:t>
            </a:fld>
            <a:endParaRPr lang="de-DE" sz="10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53" y="481230"/>
            <a:ext cx="1199059" cy="799373"/>
          </a:xfrm>
          <a:prstGeom prst="roundRect">
            <a:avLst/>
          </a:prstGeom>
          <a:effectLst/>
        </p:spPr>
      </p:pic>
      <p:sp>
        <p:nvSpPr>
          <p:cNvPr id="7" name="Textfeld 6"/>
          <p:cNvSpPr txBox="1"/>
          <p:nvPr/>
        </p:nvSpPr>
        <p:spPr>
          <a:xfrm>
            <a:off x="2771800" y="680958"/>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Konzeption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8986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71600" y="1263353"/>
            <a:ext cx="7344816" cy="3207032"/>
          </a:xfrm>
          <a:prstGeom prst="rect">
            <a:avLst/>
          </a:prstGeom>
          <a:noFill/>
        </p:spPr>
        <p:txBody>
          <a:bodyPr wrap="square" rtlCol="0">
            <a:spAutoFit/>
          </a:bodyPr>
          <a:lstStyle/>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Um was dreht sich die Handlung? (Konflikt, Problem, Ereignis, Person)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Gibt es Konflikte, welche?</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Aus welchen Szenen besteht die Geschichte? In welcher Reihenfolge laufen sie ab? Was ist der „rote Faden“? Wie entwickelt sich der Konflikt, was passiert den Figuren und wie soll der Konflikt gelöst werden?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Welche Rollen ergeben sich aus der Handlung? Gibt es noch Rollen, die ich aus pädagogischen Gründen ergänzen muss? (Beispielsweise Anzahl der Kinder in einer Klasse)</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Welchen Charakter haben diese Figuren? Wie sollen sie sein? Wie heißen sie? Welche Geschichte haben diese Figuren? Wie sprechen sie, haben sie einen besonderen Akzent? Weitere Besonderheiten? Klänge? Geräusche?</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18</a:t>
            </a:fld>
            <a:endParaRPr lang="de-DE" sz="10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53" y="481230"/>
            <a:ext cx="1199059" cy="799373"/>
          </a:xfrm>
          <a:prstGeom prst="roundRect">
            <a:avLst/>
          </a:prstGeom>
          <a:effectLst/>
        </p:spPr>
      </p:pic>
      <p:sp>
        <p:nvSpPr>
          <p:cNvPr id="7" name="Textfeld 6"/>
          <p:cNvSpPr txBox="1"/>
          <p:nvPr/>
        </p:nvSpPr>
        <p:spPr>
          <a:xfrm>
            <a:off x="2771800" y="680958"/>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Konzeption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61539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71600" y="1263353"/>
            <a:ext cx="7344816" cy="3756669"/>
          </a:xfrm>
          <a:prstGeom prst="rect">
            <a:avLst/>
          </a:prstGeom>
          <a:noFill/>
        </p:spPr>
        <p:txBody>
          <a:bodyPr wrap="square" rtlCol="0">
            <a:spAutoFit/>
          </a:bodyPr>
          <a:lstStyle/>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Um was dreht sich die Handlung? (Konflikt, Problem, Ereignis, Person)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Gibt es Konflikte, welche?</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Aus welchen Szenen besteht die Geschichte? In welcher Reihenfolge laufen sie ab? Was ist der „rote Faden“? Wie entwickelt sich der Konflikt, was passiert den Figuren und wie soll der Konflikt gelöst werden?</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Welche Rollen ergeben sich aus der Handlung? Gibt es noch Rollen, die ich aus pädagogischen Gründen ergänzen muss? (Beispielsweise Anzahl der Kinder in einer Klasse)</a:t>
            </a:r>
          </a:p>
          <a:p>
            <a:pPr marL="342900" lvl="0" indent="-342900">
              <a:lnSpc>
                <a:spcPct val="115000"/>
              </a:lnSpc>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Welchen Charakter haben diese Figuren? Wie sollen sie sein? Wie heißen sie? Welche Geschichte haben diese Figuren? Wie sprechen sie, haben sie einen besonderen Akzent? Weitere Besonderheiten? Klänge? Geräusche?</a:t>
            </a:r>
          </a:p>
          <a:p>
            <a:pPr marL="342900" lvl="0" indent="-342900">
              <a:lnSpc>
                <a:spcPct val="115000"/>
              </a:lnSpc>
              <a:spcAft>
                <a:spcPts val="800"/>
              </a:spcAft>
              <a:buFont typeface="+mj-lt"/>
              <a:buAutoNum type="arabicPeriod"/>
              <a:tabLst>
                <a:tab pos="685800" algn="l"/>
                <a:tab pos="914400" algn="l"/>
              </a:tabLst>
            </a:pPr>
            <a:r>
              <a:rPr lang="de-DE" sz="1600" dirty="0">
                <a:effectLst/>
                <a:latin typeface="+mj-lt"/>
                <a:ea typeface="Calibri" panose="020F0502020204030204" pitchFamily="34" charset="0"/>
                <a:cs typeface="Arial" panose="020B0604020202020204" pitchFamily="34" charset="0"/>
              </a:rPr>
              <a:t>Welche Gefühle sollen auftauchen (Liebe, Trauer, Schmerz, Angst etc.) und wie könnte sich das anhören?</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19</a:t>
            </a:fld>
            <a:endParaRPr lang="de-DE" sz="1000" dirty="0"/>
          </a:p>
        </p:txBody>
      </p:sp>
      <p:sp>
        <p:nvSpPr>
          <p:cNvPr id="5" name="Textfeld 4"/>
          <p:cNvSpPr txBox="1"/>
          <p:nvPr/>
        </p:nvSpPr>
        <p:spPr>
          <a:xfrm>
            <a:off x="2771800" y="680958"/>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Konzeption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53" y="481230"/>
            <a:ext cx="1199059" cy="799373"/>
          </a:xfrm>
          <a:prstGeom prst="roundRect">
            <a:avLst/>
          </a:prstGeom>
          <a:effectLst/>
        </p:spPr>
      </p:pic>
    </p:spTree>
    <p:extLst>
      <p:ext uri="{BB962C8B-B14F-4D97-AF65-F5344CB8AC3E}">
        <p14:creationId xmlns:p14="http://schemas.microsoft.com/office/powerpoint/2010/main" val="369869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3654425" y="2389188"/>
            <a:ext cx="184150" cy="366712"/>
          </a:xfrm>
          <a:prstGeom prst="rect">
            <a:avLst/>
          </a:prstGeom>
          <a:noFill/>
          <a:ln w="9525">
            <a:noFill/>
            <a:miter lim="800000"/>
            <a:headEnd/>
            <a:tailEnd/>
          </a:ln>
        </p:spPr>
        <p:txBody>
          <a:bodyPr wrap="none" anchor="ctr">
            <a:spAutoFit/>
          </a:bodyPr>
          <a:lstStyle/>
          <a:p>
            <a:endParaRPr lang="de-DE" b="1"/>
          </a:p>
        </p:txBody>
      </p:sp>
      <p:sp>
        <p:nvSpPr>
          <p:cNvPr id="17413" name="Rectangle 7"/>
          <p:cNvSpPr>
            <a:spLocks noGrp="1"/>
          </p:cNvSpPr>
          <p:nvPr>
            <p:ph type="title" idx="4294967295"/>
          </p:nvPr>
        </p:nvSpPr>
        <p:spPr>
          <a:xfrm>
            <a:off x="1331640" y="1059581"/>
            <a:ext cx="5994919" cy="936105"/>
          </a:xfrm>
        </p:spPr>
        <p:txBody>
          <a:bodyPr/>
          <a:lstStyle/>
          <a:p>
            <a:pPr marL="342900" indent="-342900" algn="l" eaLnBrk="1" hangingPunct="1">
              <a:buFont typeface="Arial" panose="020B0604020202020204" pitchFamily="34" charset="0"/>
              <a:buChar char="•"/>
            </a:pPr>
            <a:r>
              <a:rPr lang="de-DE" altLang="de-DE" sz="2400" b="1" dirty="0"/>
              <a:t>Das bin ich!</a:t>
            </a:r>
            <a:endParaRPr lang="de-DE" sz="2400" dirty="0"/>
          </a:p>
        </p:txBody>
      </p:sp>
      <p:sp>
        <p:nvSpPr>
          <p:cNvPr id="8" name="Textfeld 7">
            <a:extLst>
              <a:ext uri="{FF2B5EF4-FFF2-40B4-BE49-F238E27FC236}">
                <a16:creationId xmlns:a16="http://schemas.microsoft.com/office/drawing/2014/main" id="{C049F509-306B-4D0B-B345-048EB988E99E}"/>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a:t>
            </a:fld>
            <a:endParaRPr lang="de-DE"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33896" y="514295"/>
            <a:ext cx="4032448" cy="1603516"/>
          </a:xfrm>
          <a:prstGeom prst="rect">
            <a:avLst/>
          </a:prstGeom>
          <a:noFill/>
        </p:spPr>
        <p:txBody>
          <a:bodyPr wrap="square" rtlCol="0">
            <a:spAutoFit/>
          </a:bodyPr>
          <a:lstStyle/>
          <a:p>
            <a:pPr>
              <a:lnSpc>
                <a:spcPct val="115000"/>
              </a:lnSpc>
              <a:spcAft>
                <a:spcPts val="800"/>
              </a:spcAft>
              <a:tabLst>
                <a:tab pos="685800" algn="l"/>
                <a:tab pos="914400" algn="l"/>
              </a:tabLst>
            </a:pPr>
            <a:endParaRPr lang="de-DE"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Ausgangssituation: Es wird in den Konflikt eingeführt</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Arial" panose="020B0604020202020204" pitchFamily="34" charset="0"/>
              <a:ea typeface="Calibri" panose="020F0502020204030204" pitchFamily="34" charset="0"/>
              <a:cs typeface="Microsoft Sans Serif"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20</a:t>
            </a:fld>
            <a:endParaRPr lang="de-DE" sz="1000" dirty="0"/>
          </a:p>
        </p:txBody>
      </p:sp>
      <p:sp>
        <p:nvSpPr>
          <p:cNvPr id="8" name="Textfeld 7"/>
          <p:cNvSpPr txBox="1"/>
          <p:nvPr/>
        </p:nvSpPr>
        <p:spPr>
          <a:xfrm>
            <a:off x="971600" y="555526"/>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Ablauf</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008894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33896" y="514295"/>
            <a:ext cx="4032448" cy="2551981"/>
          </a:xfrm>
          <a:prstGeom prst="rect">
            <a:avLst/>
          </a:prstGeom>
          <a:noFill/>
        </p:spPr>
        <p:txBody>
          <a:bodyPr wrap="square" rtlCol="0">
            <a:spAutoFit/>
          </a:bodyPr>
          <a:lstStyle/>
          <a:p>
            <a:pPr>
              <a:lnSpc>
                <a:spcPct val="115000"/>
              </a:lnSpc>
              <a:spcAft>
                <a:spcPts val="800"/>
              </a:spcAft>
              <a:tabLst>
                <a:tab pos="685800" algn="l"/>
                <a:tab pos="914400" algn="l"/>
              </a:tabLst>
            </a:pPr>
            <a:endParaRPr lang="de-DE"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Ausgangssituation: Es wird in den Konflikt eingeführt</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Arial" panose="020B0604020202020204" pitchFamily="34" charset="0"/>
              <a:ea typeface="Calibri" panose="020F0502020204030204" pitchFamily="34" charset="0"/>
              <a:cs typeface="Microsoft Sans Serif" panose="020B0604020202020204" pitchFamily="34"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Hauptteil: Der Konflikt wird erzählt und erlebt seinen dramatischen Höhenpunkt</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Calibri" panose="020F0502020204030204" pitchFamily="34" charset="0"/>
              <a:ea typeface="Calibri" panose="020F0502020204030204" pitchFamily="34" charset="0"/>
              <a:cs typeface="Microsoft Sans Serif"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21</a:t>
            </a:fld>
            <a:endParaRPr lang="de-DE" sz="1000" dirty="0"/>
          </a:p>
        </p:txBody>
      </p:sp>
      <p:sp>
        <p:nvSpPr>
          <p:cNvPr id="8" name="Textfeld 7"/>
          <p:cNvSpPr txBox="1"/>
          <p:nvPr/>
        </p:nvSpPr>
        <p:spPr>
          <a:xfrm>
            <a:off x="971600" y="555526"/>
            <a:ext cx="3456384" cy="1107996"/>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Ablauf</a:t>
            </a:r>
          </a:p>
          <a:p>
            <a:endParaRPr lang="de-DE" sz="2400" dirty="0">
              <a:solidFill>
                <a:srgbClr val="158B9B"/>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158435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33896" y="514295"/>
            <a:ext cx="4032448" cy="3500445"/>
          </a:xfrm>
          <a:prstGeom prst="rect">
            <a:avLst/>
          </a:prstGeom>
          <a:noFill/>
        </p:spPr>
        <p:txBody>
          <a:bodyPr wrap="square" rtlCol="0">
            <a:spAutoFit/>
          </a:bodyPr>
          <a:lstStyle/>
          <a:p>
            <a:pPr>
              <a:lnSpc>
                <a:spcPct val="115000"/>
              </a:lnSpc>
              <a:spcAft>
                <a:spcPts val="800"/>
              </a:spcAft>
              <a:tabLst>
                <a:tab pos="685800" algn="l"/>
                <a:tab pos="914400" algn="l"/>
              </a:tabLst>
            </a:pPr>
            <a:endParaRPr lang="de-DE"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Ausgangssituation: Es wird in den Konflikt eingeführt</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Arial" panose="020B0604020202020204" pitchFamily="34" charset="0"/>
              <a:ea typeface="Calibri" panose="020F0502020204030204" pitchFamily="34" charset="0"/>
              <a:cs typeface="Microsoft Sans Serif" panose="020B0604020202020204" pitchFamily="34"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Hauptteil: Der Konflikt wird erzählt und erlebt seinen dramatischen Höhenpunkt</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Calibri" panose="020F0502020204030204" pitchFamily="34" charset="0"/>
              <a:ea typeface="Calibri" panose="020F0502020204030204" pitchFamily="34" charset="0"/>
              <a:cs typeface="Microsoft Sans Serif" panose="020B0604020202020204" pitchFamily="34"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Lösung: eine neue Situation entsteht und mündet ins Ende der Geschichte</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Calibri" panose="020F0502020204030204" pitchFamily="34" charset="0"/>
              <a:ea typeface="Calibri" panose="020F0502020204030204" pitchFamily="34" charset="0"/>
              <a:cs typeface="Microsoft Sans Serif"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22</a:t>
            </a:fld>
            <a:endParaRPr lang="de-DE" sz="1000" dirty="0"/>
          </a:p>
        </p:txBody>
      </p:sp>
      <p:sp>
        <p:nvSpPr>
          <p:cNvPr id="8" name="Textfeld 7"/>
          <p:cNvSpPr txBox="1"/>
          <p:nvPr/>
        </p:nvSpPr>
        <p:spPr>
          <a:xfrm>
            <a:off x="971600" y="555526"/>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Ablauf</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420017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33896" y="514295"/>
            <a:ext cx="4032448" cy="4330353"/>
          </a:xfrm>
          <a:prstGeom prst="rect">
            <a:avLst/>
          </a:prstGeom>
          <a:noFill/>
        </p:spPr>
        <p:txBody>
          <a:bodyPr wrap="square" rtlCol="0">
            <a:spAutoFit/>
          </a:bodyPr>
          <a:lstStyle/>
          <a:p>
            <a:pPr>
              <a:lnSpc>
                <a:spcPct val="115000"/>
              </a:lnSpc>
              <a:spcAft>
                <a:spcPts val="800"/>
              </a:spcAft>
              <a:tabLst>
                <a:tab pos="685800" algn="l"/>
                <a:tab pos="914400" algn="l"/>
              </a:tabLst>
            </a:pPr>
            <a:endParaRPr lang="de-DE"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Ausgangssituation: Es wird in den Konflikt eingeführt</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Arial" panose="020B0604020202020204" pitchFamily="34" charset="0"/>
              <a:ea typeface="Calibri" panose="020F0502020204030204" pitchFamily="34" charset="0"/>
              <a:cs typeface="Microsoft Sans Serif" panose="020B0604020202020204" pitchFamily="34"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Hauptteil: Der Konflikt wird erzählt und erlebt seinen dramatischen Höhenpunkt</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Calibri" panose="020F0502020204030204" pitchFamily="34" charset="0"/>
              <a:ea typeface="Calibri" panose="020F0502020204030204" pitchFamily="34" charset="0"/>
              <a:cs typeface="Microsoft Sans Serif" panose="020B0604020202020204" pitchFamily="34"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Lösung: eine neue Situation entsteht und mündet ins Ende der Geschichte</a:t>
            </a:r>
          </a:p>
          <a:p>
            <a:pPr marL="342900" lvl="0" indent="-342900">
              <a:lnSpc>
                <a:spcPct val="115000"/>
              </a:lnSpc>
              <a:spcAft>
                <a:spcPts val="800"/>
              </a:spcAft>
              <a:buFont typeface="Trebuchet MS" panose="020B0603020202020204" pitchFamily="34" charset="0"/>
              <a:buAutoNum type="arabicPeriod"/>
              <a:tabLst>
                <a:tab pos="457200" algn="l"/>
              </a:tabLst>
            </a:pPr>
            <a:endParaRPr lang="de-DE" sz="1400" dirty="0">
              <a:effectLst/>
              <a:latin typeface="Calibri" panose="020F0502020204030204" pitchFamily="34" charset="0"/>
              <a:ea typeface="Calibri" panose="020F0502020204030204" pitchFamily="34" charset="0"/>
              <a:cs typeface="Microsoft Sans Serif" panose="020B0604020202020204" pitchFamily="34" charset="0"/>
            </a:endParaRPr>
          </a:p>
          <a:p>
            <a:pPr marL="342900" lvl="0" indent="-342900">
              <a:lnSpc>
                <a:spcPct val="115000"/>
              </a:lnSpc>
              <a:spcAft>
                <a:spcPts val="800"/>
              </a:spcAft>
              <a:buFont typeface="Trebuchet MS" panose="020B0603020202020204" pitchFamily="34" charset="0"/>
              <a:buAutoNum type="arabicPeriod"/>
              <a:tabLst>
                <a:tab pos="457200" algn="l"/>
              </a:tabLst>
            </a:pPr>
            <a:r>
              <a:rPr lang="de-DE" sz="1400" dirty="0">
                <a:effectLst/>
                <a:latin typeface="Arial" panose="020B0604020202020204" pitchFamily="34" charset="0"/>
                <a:ea typeface="Calibri" panose="020F0502020204030204" pitchFamily="34" charset="0"/>
                <a:cs typeface="Microsoft Sans Serif" panose="020B0604020202020204" pitchFamily="34" charset="0"/>
              </a:rPr>
              <a:t>Abspann: Titel des Hörspiels, Wer hat das Hörspiel entwickelt? In welchem Kontext? Welche Rollen/Sprecher waren zu hören?</a:t>
            </a:r>
            <a:endParaRPr lang="de-DE" sz="1400" dirty="0">
              <a:effectLst/>
              <a:latin typeface="Calibri" panose="020F0502020204030204" pitchFamily="34" charset="0"/>
              <a:ea typeface="Calibri" panose="020F0502020204030204" pitchFamily="34" charset="0"/>
              <a:cs typeface="Microsoft Sans Serif"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23</a:t>
            </a:fld>
            <a:endParaRPr lang="de-DE" sz="1000" dirty="0"/>
          </a:p>
        </p:txBody>
      </p:sp>
      <p:sp>
        <p:nvSpPr>
          <p:cNvPr id="8" name="Textfeld 7"/>
          <p:cNvSpPr txBox="1"/>
          <p:nvPr/>
        </p:nvSpPr>
        <p:spPr>
          <a:xfrm>
            <a:off x="971600" y="555526"/>
            <a:ext cx="3456384"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Hörspiel – Ablauf</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199587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867060" y="2211710"/>
            <a:ext cx="2048756" cy="2736304"/>
          </a:xfrm>
          <a:prstGeom prst="rect">
            <a:avLst/>
          </a:prstGeom>
        </p:spPr>
      </p:pic>
      <p:sp>
        <p:nvSpPr>
          <p:cNvPr id="3" name="Textfeld 2">
            <a:extLst>
              <a:ext uri="{FF2B5EF4-FFF2-40B4-BE49-F238E27FC236}">
                <a16:creationId xmlns:a16="http://schemas.microsoft.com/office/drawing/2014/main" id="{A68A7C04-ADAA-4395-8C8B-6C915640BD80}"/>
              </a:ext>
            </a:extLst>
          </p:cNvPr>
          <p:cNvSpPr txBox="1"/>
          <p:nvPr/>
        </p:nvSpPr>
        <p:spPr>
          <a:xfrm>
            <a:off x="1043608" y="1707654"/>
            <a:ext cx="6984776" cy="1941044"/>
          </a:xfrm>
          <a:prstGeom prst="rect">
            <a:avLst/>
          </a:prstGeom>
          <a:noFill/>
        </p:spPr>
        <p:txBody>
          <a:bodyPr wrap="square" rtlCol="0">
            <a:spAutoFit/>
          </a:bodyPr>
          <a:lstStyle/>
          <a:p>
            <a:pPr algn="ctr"/>
            <a:r>
              <a:rPr lang="de-DE" sz="2400" b="1" dirty="0" err="1">
                <a:latin typeface="+mj-lt"/>
              </a:rPr>
              <a:t>Puuuh</a:t>
            </a:r>
            <a:r>
              <a:rPr lang="de-DE" sz="2400" b="1" dirty="0">
                <a:latin typeface="+mj-lt"/>
              </a:rPr>
              <a:t>, nach soviel Input erstmal ein…</a:t>
            </a:r>
            <a:endParaRPr lang="de-DE" sz="2400" dirty="0">
              <a:latin typeface="+mj-lt"/>
            </a:endParaRPr>
          </a:p>
          <a:p>
            <a:pPr algn="ctr">
              <a:lnSpc>
                <a:spcPct val="115000"/>
              </a:lnSpc>
              <a:spcAft>
                <a:spcPts val="800"/>
              </a:spcAft>
              <a:tabLst>
                <a:tab pos="685800" algn="l"/>
                <a:tab pos="914400" algn="l"/>
              </a:tabLst>
            </a:pPr>
            <a:r>
              <a:rPr lang="de-DE" sz="2400" b="1" dirty="0">
                <a:solidFill>
                  <a:srgbClr val="0096AA"/>
                </a:solidFill>
                <a:effectLst/>
                <a:latin typeface="Arial" panose="020B0604020202020204" pitchFamily="34" charset="0"/>
                <a:ea typeface="Calibri" panose="020F0502020204030204" pitchFamily="34" charset="0"/>
                <a:cs typeface="Times New Roman" panose="02020603050405020304" pitchFamily="18" charset="0"/>
              </a:rPr>
              <a:t>Praxis-Spiel </a:t>
            </a:r>
          </a:p>
          <a:p>
            <a:pPr algn="ctr">
              <a:lnSpc>
                <a:spcPct val="115000"/>
              </a:lnSpc>
              <a:spcAft>
                <a:spcPts val="800"/>
              </a:spcAft>
              <a:tabLst>
                <a:tab pos="685800" algn="l"/>
                <a:tab pos="914400" algn="l"/>
              </a:tabLst>
            </a:pPr>
            <a:endParaRPr lang="de-DE" sz="2400" b="1" dirty="0">
              <a:solidFill>
                <a:srgbClr val="00CC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tabLst>
                <a:tab pos="685800" algn="l"/>
                <a:tab pos="914400" algn="l"/>
              </a:tabLst>
            </a:pPr>
            <a:r>
              <a:rPr lang="de-DE" sz="2400" b="1" dirty="0">
                <a:effectLst/>
                <a:latin typeface="Arial" panose="020B0604020202020204" pitchFamily="34" charset="0"/>
                <a:ea typeface="Calibri" panose="020F0502020204030204" pitchFamily="34" charset="0"/>
                <a:cs typeface="Times New Roman" panose="02020603050405020304" pitchFamily="18" charset="0"/>
              </a:rPr>
              <a:t>„Geräusche-Tohuwabohu“</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591B33B6-908D-4C4D-8AF1-268E4EB7B087}"/>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24</a:t>
            </a:fld>
            <a:endParaRPr lang="de-DE" sz="1000" dirty="0"/>
          </a:p>
        </p:txBody>
      </p:sp>
    </p:spTree>
    <p:extLst>
      <p:ext uri="{BB962C8B-B14F-4D97-AF65-F5344CB8AC3E}">
        <p14:creationId xmlns:p14="http://schemas.microsoft.com/office/powerpoint/2010/main" val="2861375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61256" y="1347614"/>
            <a:ext cx="7283152" cy="796628"/>
          </a:xfrm>
          <a:prstGeom prst="rect">
            <a:avLst/>
          </a:prstGeom>
          <a:noFill/>
        </p:spPr>
        <p:txBody>
          <a:bodyPr wrap="square" rtlCol="0">
            <a:spAutoFit/>
          </a:bodyPr>
          <a:lstStyle/>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Einzelgeräusche oder Klangatmosphäre (Geräuschteppich)?</a:t>
            </a:r>
          </a:p>
          <a:p>
            <a:pPr marL="228600">
              <a:lnSpc>
                <a:spcPct val="115000"/>
              </a:lnSpc>
              <a:spcAft>
                <a:spcPts val="80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25</a:t>
            </a:fld>
            <a:endParaRPr lang="de-DE" sz="1000" dirty="0"/>
          </a:p>
        </p:txBody>
      </p:sp>
      <p:sp>
        <p:nvSpPr>
          <p:cNvPr id="5" name="Textfeld 4"/>
          <p:cNvSpPr txBox="1"/>
          <p:nvPr/>
        </p:nvSpPr>
        <p:spPr>
          <a:xfrm>
            <a:off x="971600" y="608950"/>
            <a:ext cx="4680520"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Geräusche finden und aufnehmen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507854"/>
            <a:ext cx="1188132" cy="792088"/>
          </a:xfrm>
          <a:prstGeom prst="roundRect">
            <a:avLst/>
          </a:prstGeom>
          <a:effectLst/>
        </p:spPr>
      </p:pic>
    </p:spTree>
    <p:extLst>
      <p:ext uri="{BB962C8B-B14F-4D97-AF65-F5344CB8AC3E}">
        <p14:creationId xmlns:p14="http://schemas.microsoft.com/office/powerpoint/2010/main" val="21443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61256" y="1347614"/>
            <a:ext cx="7283152" cy="1461682"/>
          </a:xfrm>
          <a:prstGeom prst="rect">
            <a:avLst/>
          </a:prstGeom>
          <a:noFill/>
        </p:spPr>
        <p:txBody>
          <a:bodyPr wrap="square" rtlCol="0">
            <a:spAutoFit/>
          </a:bodyPr>
          <a:lstStyle/>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Einzelgeräusche oder Klangatmosphäre (Geräuschteppich)?</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in Natur und Alltag aufnehmen</a:t>
            </a:r>
          </a:p>
          <a:p>
            <a:pPr marL="228600">
              <a:spcAft>
                <a:spcPts val="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p>
          <a:p>
            <a:pPr marL="228600">
              <a:lnSpc>
                <a:spcPct val="115000"/>
              </a:lnSpc>
              <a:spcAft>
                <a:spcPts val="80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26</a:t>
            </a:fld>
            <a:endParaRPr lang="de-DE" sz="1000" dirty="0"/>
          </a:p>
        </p:txBody>
      </p:sp>
      <p:sp>
        <p:nvSpPr>
          <p:cNvPr id="5" name="Textfeld 4"/>
          <p:cNvSpPr txBox="1"/>
          <p:nvPr/>
        </p:nvSpPr>
        <p:spPr>
          <a:xfrm>
            <a:off x="971600" y="608950"/>
            <a:ext cx="4680520"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Geräusche finden und aufnehmen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507854"/>
            <a:ext cx="1188132" cy="792088"/>
          </a:xfrm>
          <a:prstGeom prst="roundRect">
            <a:avLst/>
          </a:prstGeom>
          <a:effectLst/>
        </p:spPr>
      </p:pic>
    </p:spTree>
    <p:extLst>
      <p:ext uri="{BB962C8B-B14F-4D97-AF65-F5344CB8AC3E}">
        <p14:creationId xmlns:p14="http://schemas.microsoft.com/office/powerpoint/2010/main" val="532687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61256" y="1347614"/>
            <a:ext cx="7283152" cy="1865126"/>
          </a:xfrm>
          <a:prstGeom prst="rect">
            <a:avLst/>
          </a:prstGeom>
          <a:noFill/>
        </p:spPr>
        <p:txBody>
          <a:bodyPr wrap="square" rtlCol="0">
            <a:spAutoFit/>
          </a:bodyPr>
          <a:lstStyle/>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Einzelgeräusche oder Klangatmosphäre (Geräuschteppich)?</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in Natur und Alltag aufnehmen</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Geräusche selber machen</a:t>
            </a:r>
            <a:endParaRPr lang="de-DE" sz="1700" dirty="0">
              <a:latin typeface="+mj-lt"/>
              <a:ea typeface="Calibri" panose="020F0502020204030204" pitchFamily="34" charset="0"/>
              <a:cs typeface="Arial" panose="020B0604020202020204" pitchFamily="34" charset="0"/>
            </a:endParaRPr>
          </a:p>
          <a:p>
            <a:pPr marL="228600">
              <a:spcAft>
                <a:spcPts val="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p>
          <a:p>
            <a:pPr marL="228600">
              <a:lnSpc>
                <a:spcPct val="115000"/>
              </a:lnSpc>
              <a:spcAft>
                <a:spcPts val="80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27</a:t>
            </a:fld>
            <a:endParaRPr lang="de-DE" sz="1000" dirty="0"/>
          </a:p>
        </p:txBody>
      </p:sp>
      <p:sp>
        <p:nvSpPr>
          <p:cNvPr id="5" name="Textfeld 4"/>
          <p:cNvSpPr txBox="1"/>
          <p:nvPr/>
        </p:nvSpPr>
        <p:spPr>
          <a:xfrm>
            <a:off x="971600" y="608950"/>
            <a:ext cx="4680520"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Geräusche finden und aufnehmen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507854"/>
            <a:ext cx="1188132" cy="792088"/>
          </a:xfrm>
          <a:prstGeom prst="roundRect">
            <a:avLst/>
          </a:prstGeom>
          <a:effectLst/>
        </p:spPr>
      </p:pic>
    </p:spTree>
    <p:extLst>
      <p:ext uri="{BB962C8B-B14F-4D97-AF65-F5344CB8AC3E}">
        <p14:creationId xmlns:p14="http://schemas.microsoft.com/office/powerpoint/2010/main" val="167048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61256" y="1347614"/>
            <a:ext cx="7283152" cy="2268570"/>
          </a:xfrm>
          <a:prstGeom prst="rect">
            <a:avLst/>
          </a:prstGeom>
          <a:noFill/>
        </p:spPr>
        <p:txBody>
          <a:bodyPr wrap="square" rtlCol="0">
            <a:spAutoFit/>
          </a:bodyPr>
          <a:lstStyle/>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Einzelgeräusche oder Klangatmosphäre (Geräuschteppich)?</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in Natur und Alltag aufnehmen</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Geräusche selber machen</a:t>
            </a:r>
            <a:endParaRPr lang="de-DE" sz="1700" dirty="0">
              <a:latin typeface="+mj-lt"/>
              <a:ea typeface="Calibri" panose="020F0502020204030204" pitchFamily="34" charset="0"/>
              <a:cs typeface="Arial" panose="020B0604020202020204" pitchFamily="34" charset="0"/>
            </a:endParaRP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mit Musikinstrumenten andeuten (zum Beispiel</a:t>
            </a:r>
            <a:r>
              <a:rPr lang="de-DE" sz="1700" dirty="0">
                <a:latin typeface="+mj-lt"/>
                <a:ea typeface="Calibri" panose="020F0502020204030204" pitchFamily="34" charset="0"/>
                <a:cs typeface="Arial" panose="020B0604020202020204" pitchFamily="34" charset="0"/>
              </a:rPr>
              <a:t> in </a:t>
            </a:r>
            <a:r>
              <a:rPr lang="de-DE" sz="1700" dirty="0">
                <a:effectLst/>
                <a:latin typeface="+mj-lt"/>
                <a:ea typeface="Calibri" panose="020F0502020204030204" pitchFamily="34" charset="0"/>
                <a:cs typeface="Arial" panose="020B0604020202020204" pitchFamily="34" charset="0"/>
              </a:rPr>
              <a:t>Orchesterhörspielen)</a:t>
            </a:r>
            <a:endParaRPr lang="de-DE" sz="1700" dirty="0">
              <a:latin typeface="+mj-lt"/>
              <a:ea typeface="Calibri" panose="020F0502020204030204" pitchFamily="34" charset="0"/>
              <a:cs typeface="Arial" panose="020B0604020202020204" pitchFamily="34" charset="0"/>
            </a:endParaRPr>
          </a:p>
          <a:p>
            <a:pPr marL="228600">
              <a:spcAft>
                <a:spcPts val="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p>
          <a:p>
            <a:pPr marL="228600">
              <a:lnSpc>
                <a:spcPct val="115000"/>
              </a:lnSpc>
              <a:spcAft>
                <a:spcPts val="80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28</a:t>
            </a:fld>
            <a:endParaRPr lang="de-DE" sz="1000" dirty="0"/>
          </a:p>
        </p:txBody>
      </p:sp>
      <p:sp>
        <p:nvSpPr>
          <p:cNvPr id="5" name="Textfeld 4"/>
          <p:cNvSpPr txBox="1"/>
          <p:nvPr/>
        </p:nvSpPr>
        <p:spPr>
          <a:xfrm>
            <a:off x="971600" y="608950"/>
            <a:ext cx="4680520"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Geräusche finden und aufnehm</a:t>
            </a:r>
            <a:r>
              <a:rPr lang="de-DE" sz="2400" b="1" dirty="0">
                <a:solidFill>
                  <a:srgbClr val="158B9B"/>
                </a:solidFill>
                <a:latin typeface="+mj-lt"/>
                <a:ea typeface="Calibri" panose="020F0502020204030204" pitchFamily="34" charset="0"/>
                <a:cs typeface="Arial" panose="020B0604020202020204" pitchFamily="34" charset="0"/>
              </a:rPr>
              <a:t>en</a:t>
            </a:r>
            <a:endParaRPr lang="de-DE" sz="2400" dirty="0">
              <a:solidFill>
                <a:srgbClr val="158B9B"/>
              </a:solidFill>
              <a:latin typeface="+mj-lt"/>
              <a:ea typeface="Calibri" panose="020F0502020204030204" pitchFamily="34" charset="0"/>
              <a:cs typeface="Arial" panose="020B060402020202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507854"/>
            <a:ext cx="1188132" cy="792088"/>
          </a:xfrm>
          <a:prstGeom prst="roundRect">
            <a:avLst/>
          </a:prstGeom>
          <a:effectLst/>
        </p:spPr>
      </p:pic>
    </p:spTree>
    <p:extLst>
      <p:ext uri="{BB962C8B-B14F-4D97-AF65-F5344CB8AC3E}">
        <p14:creationId xmlns:p14="http://schemas.microsoft.com/office/powerpoint/2010/main" val="3896771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61256" y="1347614"/>
            <a:ext cx="7283152" cy="2672014"/>
          </a:xfrm>
          <a:prstGeom prst="rect">
            <a:avLst/>
          </a:prstGeom>
          <a:noFill/>
        </p:spPr>
        <p:txBody>
          <a:bodyPr wrap="square" rtlCol="0">
            <a:spAutoFit/>
          </a:bodyPr>
          <a:lstStyle/>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Einzelgeräusche oder Klangatmosphäre (Geräuschteppich)?</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in Natur und Alltag aufnehmen</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Geräusche selber machen</a:t>
            </a:r>
            <a:endParaRPr lang="de-DE" sz="1700" dirty="0">
              <a:latin typeface="+mj-lt"/>
              <a:ea typeface="Calibri" panose="020F0502020204030204" pitchFamily="34" charset="0"/>
              <a:cs typeface="Arial" panose="020B0604020202020204" pitchFamily="34" charset="0"/>
            </a:endParaRP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mit Musikinstrumenten andeuten (zum Beispiel</a:t>
            </a:r>
            <a:r>
              <a:rPr lang="de-DE" sz="1700" dirty="0">
                <a:latin typeface="+mj-lt"/>
                <a:ea typeface="Calibri" panose="020F0502020204030204" pitchFamily="34" charset="0"/>
                <a:cs typeface="Arial" panose="020B0604020202020204" pitchFamily="34" charset="0"/>
              </a:rPr>
              <a:t> in </a:t>
            </a:r>
            <a:r>
              <a:rPr lang="de-DE" sz="1700" dirty="0">
                <a:effectLst/>
                <a:latin typeface="+mj-lt"/>
                <a:ea typeface="Calibri" panose="020F0502020204030204" pitchFamily="34" charset="0"/>
                <a:cs typeface="Arial" panose="020B0604020202020204" pitchFamily="34" charset="0"/>
              </a:rPr>
              <a:t>Orchesterhörspielen)</a:t>
            </a:r>
            <a:endParaRPr lang="de-DE" sz="1700" dirty="0">
              <a:latin typeface="+mj-lt"/>
              <a:ea typeface="Calibri" panose="020F0502020204030204" pitchFamily="34" charset="0"/>
              <a:cs typeface="Arial" panose="020B0604020202020204" pitchFamily="34" charset="0"/>
            </a:endParaRP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Material Hörclubs (zum Beispiel: </a:t>
            </a:r>
            <a:r>
              <a:rPr lang="de-DE" sz="1700" dirty="0" err="1">
                <a:effectLst/>
                <a:latin typeface="+mj-lt"/>
                <a:ea typeface="Calibri" panose="020F0502020204030204" pitchFamily="34" charset="0"/>
                <a:cs typeface="Arial" panose="020B0604020202020204" pitchFamily="34" charset="0"/>
              </a:rPr>
              <a:t>HörSpiel</a:t>
            </a:r>
            <a:r>
              <a:rPr lang="de-DE" sz="1700" dirty="0">
                <a:effectLst/>
                <a:latin typeface="+mj-lt"/>
                <a:ea typeface="Calibri" panose="020F0502020204030204" pitchFamily="34" charset="0"/>
                <a:cs typeface="Arial" panose="020B0604020202020204" pitchFamily="34" charset="0"/>
              </a:rPr>
              <a:t> „Geräusche-Alphabet“)</a:t>
            </a:r>
            <a:endParaRPr lang="de-DE" sz="1700" dirty="0">
              <a:latin typeface="+mj-lt"/>
              <a:ea typeface="Calibri" panose="020F0502020204030204" pitchFamily="34" charset="0"/>
              <a:cs typeface="Arial" panose="020B0604020202020204" pitchFamily="34" charset="0"/>
            </a:endParaRPr>
          </a:p>
          <a:p>
            <a:pPr marL="228600">
              <a:spcAft>
                <a:spcPts val="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p>
          <a:p>
            <a:pPr marL="228600">
              <a:lnSpc>
                <a:spcPct val="115000"/>
              </a:lnSpc>
              <a:spcAft>
                <a:spcPts val="80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29</a:t>
            </a:fld>
            <a:endParaRPr lang="de-DE" sz="1000" dirty="0"/>
          </a:p>
        </p:txBody>
      </p:sp>
      <p:sp>
        <p:nvSpPr>
          <p:cNvPr id="5" name="Textfeld 4"/>
          <p:cNvSpPr txBox="1"/>
          <p:nvPr/>
        </p:nvSpPr>
        <p:spPr>
          <a:xfrm>
            <a:off x="971600" y="608950"/>
            <a:ext cx="4680520"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Geräusche finden und aufnehmen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507854"/>
            <a:ext cx="1188132" cy="792088"/>
          </a:xfrm>
          <a:prstGeom prst="roundRect">
            <a:avLst/>
          </a:prstGeom>
          <a:effectLst/>
        </p:spPr>
      </p:pic>
    </p:spTree>
    <p:extLst>
      <p:ext uri="{BB962C8B-B14F-4D97-AF65-F5344CB8AC3E}">
        <p14:creationId xmlns:p14="http://schemas.microsoft.com/office/powerpoint/2010/main" val="396335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3654425" y="2389188"/>
            <a:ext cx="184150" cy="366712"/>
          </a:xfrm>
          <a:prstGeom prst="rect">
            <a:avLst/>
          </a:prstGeom>
          <a:noFill/>
          <a:ln w="9525">
            <a:noFill/>
            <a:miter lim="800000"/>
            <a:headEnd/>
            <a:tailEnd/>
          </a:ln>
        </p:spPr>
        <p:txBody>
          <a:bodyPr wrap="none" anchor="ctr">
            <a:spAutoFit/>
          </a:bodyPr>
          <a:lstStyle/>
          <a:p>
            <a:endParaRPr lang="de-DE" b="1"/>
          </a:p>
        </p:txBody>
      </p:sp>
      <p:sp>
        <p:nvSpPr>
          <p:cNvPr id="17413" name="Rectangle 7"/>
          <p:cNvSpPr>
            <a:spLocks noGrp="1"/>
          </p:cNvSpPr>
          <p:nvPr>
            <p:ph type="title" idx="4294967295"/>
          </p:nvPr>
        </p:nvSpPr>
        <p:spPr>
          <a:xfrm>
            <a:off x="1331640" y="1059581"/>
            <a:ext cx="5994919" cy="936105"/>
          </a:xfrm>
        </p:spPr>
        <p:txBody>
          <a:bodyPr/>
          <a:lstStyle/>
          <a:p>
            <a:pPr marL="342900" indent="-342900" algn="l" eaLnBrk="1" hangingPunct="1">
              <a:buFont typeface="Wingdings" panose="05000000000000000000" pitchFamily="2" charset="2"/>
              <a:buChar char="ü"/>
            </a:pPr>
            <a:r>
              <a:rPr lang="de-DE" altLang="de-DE" sz="2400" b="1" dirty="0"/>
              <a:t>Das bin ich!</a:t>
            </a:r>
            <a:endParaRPr lang="de-DE" sz="2400" dirty="0"/>
          </a:p>
        </p:txBody>
      </p:sp>
      <p:sp>
        <p:nvSpPr>
          <p:cNvPr id="8" name="Textfeld 7">
            <a:extLst>
              <a:ext uri="{FF2B5EF4-FFF2-40B4-BE49-F238E27FC236}">
                <a16:creationId xmlns:a16="http://schemas.microsoft.com/office/drawing/2014/main" id="{C049F509-306B-4D0B-B345-048EB988E99E}"/>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a:t>
            </a:fld>
            <a:endParaRPr lang="de-DE" sz="1000" dirty="0"/>
          </a:p>
        </p:txBody>
      </p:sp>
      <p:sp>
        <p:nvSpPr>
          <p:cNvPr id="5" name="Rectangle 7">
            <a:extLst>
              <a:ext uri="{FF2B5EF4-FFF2-40B4-BE49-F238E27FC236}">
                <a16:creationId xmlns:a16="http://schemas.microsoft.com/office/drawing/2014/main" id="{174382DC-6233-4193-9228-76C084F6EA69}"/>
              </a:ext>
            </a:extLst>
          </p:cNvPr>
          <p:cNvSpPr txBox="1">
            <a:spLocks/>
          </p:cNvSpPr>
          <p:nvPr/>
        </p:nvSpPr>
        <p:spPr bwMode="auto">
          <a:xfrm>
            <a:off x="1331640" y="1724944"/>
            <a:ext cx="5994919" cy="9361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eaLnBrk="1" hangingPunct="1">
              <a:buFont typeface="Arial" panose="020B0604020202020204" pitchFamily="34" charset="0"/>
              <a:buChar char="•"/>
            </a:pPr>
            <a:r>
              <a:rPr lang="de-DE" altLang="de-DE" sz="2400" b="1" dirty="0">
                <a:solidFill>
                  <a:srgbClr val="0096AA"/>
                </a:solidFill>
              </a:rPr>
              <a:t>Wer sind Sie? </a:t>
            </a:r>
            <a:endParaRPr lang="de-DE" sz="2400" dirty="0">
              <a:solidFill>
                <a:srgbClr val="0096AA"/>
              </a:solidFill>
            </a:endParaRPr>
          </a:p>
        </p:txBody>
      </p:sp>
      <p:sp>
        <p:nvSpPr>
          <p:cNvPr id="6" name="Rectangle 7">
            <a:extLst>
              <a:ext uri="{FF2B5EF4-FFF2-40B4-BE49-F238E27FC236}">
                <a16:creationId xmlns:a16="http://schemas.microsoft.com/office/drawing/2014/main" id="{99FFBAE1-ACC6-4404-AA05-501670A45A90}"/>
              </a:ext>
            </a:extLst>
          </p:cNvPr>
          <p:cNvSpPr txBox="1">
            <a:spLocks/>
          </p:cNvSpPr>
          <p:nvPr/>
        </p:nvSpPr>
        <p:spPr bwMode="auto">
          <a:xfrm>
            <a:off x="1680693" y="2661049"/>
            <a:ext cx="6563715" cy="12068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de-DE" sz="1800" dirty="0">
                <a:solidFill>
                  <a:srgbClr val="0096AA"/>
                </a:solidFill>
              </a:rPr>
              <a:t>Aus welcher Einrichtung kommen Sie? </a:t>
            </a:r>
            <a:br>
              <a:rPr lang="de-DE" sz="1800" dirty="0">
                <a:solidFill>
                  <a:srgbClr val="0096AA"/>
                </a:solidFill>
              </a:rPr>
            </a:br>
            <a:r>
              <a:rPr lang="de-DE" sz="1800" dirty="0">
                <a:solidFill>
                  <a:srgbClr val="0096AA"/>
                </a:solidFill>
              </a:rPr>
              <a:t>Welches Zuhörförderungs-Konzept der Stiftung Zuhören haben Sie bereits kennengelernt? </a:t>
            </a:r>
            <a:br>
              <a:rPr lang="de-DE" sz="1800" dirty="0">
                <a:solidFill>
                  <a:srgbClr val="0096AA"/>
                </a:solidFill>
              </a:rPr>
            </a:br>
            <a:r>
              <a:rPr lang="de-DE" sz="1800" dirty="0">
                <a:solidFill>
                  <a:srgbClr val="0096AA"/>
                </a:solidFill>
              </a:rPr>
              <a:t>Warum sind Sie heute hier?</a:t>
            </a:r>
          </a:p>
        </p:txBody>
      </p:sp>
    </p:spTree>
    <p:extLst>
      <p:ext uri="{BB962C8B-B14F-4D97-AF65-F5344CB8AC3E}">
        <p14:creationId xmlns:p14="http://schemas.microsoft.com/office/powerpoint/2010/main" val="2811247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961256" y="1347614"/>
            <a:ext cx="7283152" cy="3075457"/>
          </a:xfrm>
          <a:prstGeom prst="rect">
            <a:avLst/>
          </a:prstGeom>
          <a:noFill/>
        </p:spPr>
        <p:txBody>
          <a:bodyPr wrap="square" rtlCol="0">
            <a:spAutoFit/>
          </a:bodyPr>
          <a:lstStyle/>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Einzelgeräusche oder Klangatmosphäre (Geräuschteppich)?</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in Natur und Alltag aufnehmen</a:t>
            </a: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Geräusche selber machen</a:t>
            </a:r>
            <a:endParaRPr lang="de-DE" sz="1700" dirty="0">
              <a:latin typeface="+mj-lt"/>
              <a:ea typeface="Calibri" panose="020F0502020204030204" pitchFamily="34" charset="0"/>
              <a:cs typeface="Arial" panose="020B0604020202020204" pitchFamily="34" charset="0"/>
            </a:endParaRP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mit Musikinstrumenten andeuten (zum Beispiel</a:t>
            </a:r>
            <a:r>
              <a:rPr lang="de-DE" sz="1700" dirty="0">
                <a:latin typeface="+mj-lt"/>
                <a:ea typeface="Calibri" panose="020F0502020204030204" pitchFamily="34" charset="0"/>
                <a:cs typeface="Arial" panose="020B0604020202020204" pitchFamily="34" charset="0"/>
              </a:rPr>
              <a:t> in </a:t>
            </a:r>
            <a:r>
              <a:rPr lang="de-DE" sz="1700" dirty="0">
                <a:effectLst/>
                <a:latin typeface="+mj-lt"/>
                <a:ea typeface="Calibri" panose="020F0502020204030204" pitchFamily="34" charset="0"/>
                <a:cs typeface="Arial" panose="020B0604020202020204" pitchFamily="34" charset="0"/>
              </a:rPr>
              <a:t>Orchesterhörspielen)</a:t>
            </a:r>
            <a:endParaRPr lang="de-DE" sz="1700" dirty="0">
              <a:latin typeface="+mj-lt"/>
              <a:ea typeface="Calibri" panose="020F0502020204030204" pitchFamily="34" charset="0"/>
              <a:cs typeface="Arial" panose="020B0604020202020204" pitchFamily="34" charset="0"/>
            </a:endParaRP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Material Hörclubs (zum Beispiel: </a:t>
            </a:r>
            <a:r>
              <a:rPr lang="de-DE" sz="1700" dirty="0" err="1">
                <a:effectLst/>
                <a:latin typeface="+mj-lt"/>
                <a:ea typeface="Calibri" panose="020F0502020204030204" pitchFamily="34" charset="0"/>
                <a:cs typeface="Arial" panose="020B0604020202020204" pitchFamily="34" charset="0"/>
              </a:rPr>
              <a:t>HörSpiel</a:t>
            </a:r>
            <a:r>
              <a:rPr lang="de-DE" sz="1700" dirty="0">
                <a:effectLst/>
                <a:latin typeface="+mj-lt"/>
                <a:ea typeface="Calibri" panose="020F0502020204030204" pitchFamily="34" charset="0"/>
                <a:cs typeface="Arial" panose="020B0604020202020204" pitchFamily="34" charset="0"/>
              </a:rPr>
              <a:t> „Geräusche-Alphabet“)</a:t>
            </a:r>
            <a:endParaRPr lang="de-DE" sz="1700" dirty="0">
              <a:latin typeface="+mj-lt"/>
              <a:ea typeface="Calibri" panose="020F0502020204030204" pitchFamily="34" charset="0"/>
              <a:cs typeface="Arial" panose="020B0604020202020204" pitchFamily="34" charset="0"/>
            </a:endParaRPr>
          </a:p>
          <a:p>
            <a:pPr marL="285750" lvl="0" indent="-285750">
              <a:lnSpc>
                <a:spcPct val="115000"/>
              </a:lnSpc>
              <a:spcAft>
                <a:spcPts val="800"/>
              </a:spcAft>
              <a:buFont typeface="Arial" panose="020B0604020202020204" pitchFamily="34" charset="0"/>
              <a:buChar char="•"/>
              <a:tabLst>
                <a:tab pos="457200" algn="l"/>
                <a:tab pos="685800" algn="l"/>
                <a:tab pos="914400" algn="l"/>
              </a:tabLst>
            </a:pPr>
            <a:r>
              <a:rPr lang="de-DE" sz="1700" dirty="0">
                <a:effectLst/>
                <a:latin typeface="+mj-lt"/>
                <a:ea typeface="Calibri" panose="020F0502020204030204" pitchFamily="34" charset="0"/>
                <a:cs typeface="Arial" panose="020B0604020202020204" pitchFamily="34" charset="0"/>
              </a:rPr>
              <a:t>Auf Webseiten, z.B. </a:t>
            </a:r>
            <a:r>
              <a:rPr lang="de-DE" sz="1700" dirty="0" err="1">
                <a:effectLst/>
                <a:latin typeface="+mj-lt"/>
                <a:ea typeface="Calibri" panose="020F0502020204030204" pitchFamily="34" charset="0"/>
                <a:cs typeface="Arial" panose="020B0604020202020204" pitchFamily="34" charset="0"/>
              </a:rPr>
              <a:t>Audiyou</a:t>
            </a:r>
            <a:endParaRPr lang="de-DE" sz="1700" dirty="0">
              <a:effectLst/>
              <a:latin typeface="+mj-lt"/>
              <a:ea typeface="Calibri" panose="020F0502020204030204" pitchFamily="34" charset="0"/>
              <a:cs typeface="Arial" panose="020B0604020202020204" pitchFamily="34" charset="0"/>
            </a:endParaRPr>
          </a:p>
          <a:p>
            <a:pPr marL="228600">
              <a:spcAft>
                <a:spcPts val="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p>
          <a:p>
            <a:pPr marL="228600">
              <a:lnSpc>
                <a:spcPct val="115000"/>
              </a:lnSpc>
              <a:spcAft>
                <a:spcPts val="800"/>
              </a:spcAft>
              <a:tabLst>
                <a:tab pos="685800" algn="l"/>
                <a:tab pos="914400" algn="l"/>
              </a:tabLst>
            </a:pPr>
            <a:r>
              <a:rPr lang="de-DE" sz="1700" dirty="0">
                <a:effectLst/>
                <a:latin typeface="+mj-lt"/>
                <a:ea typeface="Calibri" panose="020F050202020403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30</a:t>
            </a:fld>
            <a:endParaRPr lang="de-DE" sz="1000" dirty="0"/>
          </a:p>
        </p:txBody>
      </p:sp>
      <p:sp>
        <p:nvSpPr>
          <p:cNvPr id="5" name="Textfeld 4"/>
          <p:cNvSpPr txBox="1"/>
          <p:nvPr/>
        </p:nvSpPr>
        <p:spPr>
          <a:xfrm>
            <a:off x="971600" y="608950"/>
            <a:ext cx="4680520" cy="738664"/>
          </a:xfrm>
          <a:prstGeom prst="rect">
            <a:avLst/>
          </a:prstGeom>
          <a:noFill/>
        </p:spPr>
        <p:txBody>
          <a:bodyPr wrap="square" rtlCol="0">
            <a:spAutoFit/>
          </a:bodyPr>
          <a:lstStyle/>
          <a:p>
            <a:r>
              <a:rPr lang="de-DE" sz="2400" b="1" dirty="0">
                <a:solidFill>
                  <a:srgbClr val="0096AA"/>
                </a:solidFill>
                <a:latin typeface="+mj-lt"/>
                <a:ea typeface="Calibri" panose="020F0502020204030204" pitchFamily="34" charset="0"/>
                <a:cs typeface="Arial" panose="020B0604020202020204" pitchFamily="34" charset="0"/>
              </a:rPr>
              <a:t>Geräusche finden und aufnehmen</a:t>
            </a:r>
            <a:endParaRPr lang="de-DE" sz="2400" dirty="0">
              <a:solidFill>
                <a:srgbClr val="0096AA"/>
              </a:solidFill>
              <a:latin typeface="+mj-lt"/>
              <a:ea typeface="Calibri" panose="020F0502020204030204" pitchFamily="34" charset="0"/>
              <a:cs typeface="Arial" panose="020B060402020202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507854"/>
            <a:ext cx="1188132" cy="792088"/>
          </a:xfrm>
          <a:prstGeom prst="roundRect">
            <a:avLst/>
          </a:prstGeom>
          <a:effectLst/>
        </p:spPr>
      </p:pic>
      <p:sp>
        <p:nvSpPr>
          <p:cNvPr id="2" name="Textfeld 1"/>
          <p:cNvSpPr txBox="1"/>
          <p:nvPr/>
        </p:nvSpPr>
        <p:spPr>
          <a:xfrm>
            <a:off x="959514" y="4371950"/>
            <a:ext cx="6660221" cy="830997"/>
          </a:xfrm>
          <a:prstGeom prst="rect">
            <a:avLst/>
          </a:prstGeom>
          <a:noFill/>
        </p:spPr>
        <p:txBody>
          <a:bodyPr wrap="none" rtlCol="0">
            <a:spAutoFit/>
          </a:bodyPr>
          <a:lstStyle/>
          <a:p>
            <a:r>
              <a:rPr lang="de-DE" sz="1600" b="1" dirty="0">
                <a:solidFill>
                  <a:srgbClr val="0096AA"/>
                </a:solidFill>
                <a:latin typeface="+mn-lt"/>
                <a:ea typeface="Calibri" panose="020F0502020204030204" pitchFamily="34" charset="0"/>
                <a:cs typeface="Arial" panose="020B0604020202020204" pitchFamily="34" charset="0"/>
              </a:rPr>
              <a:t>Generell gilt: Wenn man Geräusche/Musik selber aufnehmen (lassen) kann, </a:t>
            </a:r>
            <a:br>
              <a:rPr lang="de-DE" sz="1600" b="1" dirty="0">
                <a:solidFill>
                  <a:srgbClr val="0096AA"/>
                </a:solidFill>
                <a:latin typeface="+mn-lt"/>
                <a:ea typeface="Calibri" panose="020F0502020204030204" pitchFamily="34" charset="0"/>
                <a:cs typeface="Arial" panose="020B0604020202020204" pitchFamily="34" charset="0"/>
              </a:rPr>
            </a:br>
            <a:r>
              <a:rPr lang="de-DE" sz="1600" b="1" dirty="0">
                <a:solidFill>
                  <a:srgbClr val="0096AA"/>
                </a:solidFill>
                <a:latin typeface="+mn-lt"/>
                <a:ea typeface="Calibri" panose="020F0502020204030204" pitchFamily="34" charset="0"/>
                <a:cs typeface="Arial" panose="020B0604020202020204" pitchFamily="34" charset="0"/>
              </a:rPr>
              <a:t>ist es immer einfacher, passender und schöner.</a:t>
            </a:r>
          </a:p>
          <a:p>
            <a:endParaRPr lang="de-DE" sz="1600" dirty="0">
              <a:latin typeface="+mn-lt"/>
            </a:endParaRPr>
          </a:p>
        </p:txBody>
      </p:sp>
    </p:spTree>
    <p:extLst>
      <p:ext uri="{BB962C8B-B14F-4D97-AF65-F5344CB8AC3E}">
        <p14:creationId xmlns:p14="http://schemas.microsoft.com/office/powerpoint/2010/main" val="1937891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7292353-E06B-439F-B3E5-240BE06B5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1298182"/>
            <a:ext cx="3168352" cy="1849632"/>
          </a:xfrm>
          <a:prstGeom prst="rect">
            <a:avLst/>
          </a:prstGeom>
        </p:spPr>
      </p:pic>
      <p:sp>
        <p:nvSpPr>
          <p:cNvPr id="37889" name="Rectangle 3"/>
          <p:cNvSpPr>
            <a:spLocks noGrp="1"/>
          </p:cNvSpPr>
          <p:nvPr>
            <p:ph type="body" idx="1"/>
          </p:nvPr>
        </p:nvSpPr>
        <p:spPr>
          <a:xfrm>
            <a:off x="2627784" y="1336979"/>
            <a:ext cx="4104456" cy="2314891"/>
          </a:xfrm>
        </p:spPr>
        <p:txBody>
          <a:bodyPr/>
          <a:lstStyle/>
          <a:p>
            <a:pPr algn="ctr">
              <a:buFont typeface="Arial" charset="0"/>
              <a:buNone/>
            </a:pPr>
            <a:endParaRPr lang="de-DE" sz="3600" b="1" dirty="0"/>
          </a:p>
          <a:p>
            <a:pPr algn="ctr">
              <a:buFont typeface="Arial" charset="0"/>
              <a:buNone/>
            </a:pPr>
            <a:endParaRPr lang="de-DE" sz="3600" b="1" dirty="0"/>
          </a:p>
          <a:p>
            <a:pPr algn="ctr">
              <a:buFont typeface="Arial" charset="0"/>
              <a:buNone/>
            </a:pPr>
            <a:endParaRPr lang="de-DE" sz="3600" b="1" dirty="0"/>
          </a:p>
          <a:p>
            <a:pPr algn="ctr">
              <a:buFont typeface="Arial" charset="0"/>
              <a:buNone/>
            </a:pPr>
            <a:r>
              <a:rPr lang="de-DE" sz="4000" b="1" dirty="0"/>
              <a:t>Zuhör-Pause</a:t>
            </a:r>
            <a:endParaRPr lang="de-DE" sz="4000" b="1" dirty="0">
              <a:sym typeface="Wingdings" panose="05000000000000000000" pitchFamily="2" charset="2"/>
            </a:endParaRPr>
          </a:p>
        </p:txBody>
      </p:sp>
      <p:sp>
        <p:nvSpPr>
          <p:cNvPr id="4" name="Textfeld 3">
            <a:extLst>
              <a:ext uri="{FF2B5EF4-FFF2-40B4-BE49-F238E27FC236}">
                <a16:creationId xmlns:a16="http://schemas.microsoft.com/office/drawing/2014/main" id="{D0883DF3-EB9D-41DF-A869-7D1F26E09CDF}"/>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31</a:t>
            </a:fld>
            <a:endParaRPr lang="de-DE" sz="1000" dirty="0"/>
          </a:p>
        </p:txBody>
      </p:sp>
    </p:spTree>
    <p:extLst>
      <p:ext uri="{BB962C8B-B14F-4D97-AF65-F5344CB8AC3E}">
        <p14:creationId xmlns:p14="http://schemas.microsoft.com/office/powerpoint/2010/main" val="3803005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899592" y="1443060"/>
            <a:ext cx="4320480" cy="2208810"/>
          </a:xfrm>
          <a:prstGeom prst="rect">
            <a:avLst/>
          </a:prstGeom>
          <a:noFill/>
        </p:spPr>
        <p:txBody>
          <a:bodyPr wrap="square" rtlCol="0">
            <a:spAutoFit/>
          </a:bodyPr>
          <a:lstStyle/>
          <a:p>
            <a:pPr lvl="0">
              <a:lnSpc>
                <a:spcPct val="115000"/>
              </a:lnSpc>
              <a:tabLst>
                <a:tab pos="685800" algn="l"/>
                <a:tab pos="914400" algn="l"/>
              </a:tabLst>
            </a:pPr>
            <a:endParaRPr lang="de-DE" sz="1600" b="1" dirty="0">
              <a:effectLst/>
              <a:latin typeface="+mj-lt"/>
              <a:ea typeface="Calibri" panose="020F0502020204030204" pitchFamily="34" charset="0"/>
              <a:cs typeface="Times New Roman" panose="02020603050405020304" pitchFamily="18" charset="0"/>
            </a:endParaRPr>
          </a:p>
          <a:p>
            <a:pPr lvl="0">
              <a:lnSpc>
                <a:spcPct val="115000"/>
              </a:lnSpc>
              <a:tabLst>
                <a:tab pos="685800" algn="l"/>
                <a:tab pos="914400" algn="l"/>
              </a:tabLst>
            </a:pPr>
            <a:r>
              <a:rPr lang="de-DE" sz="1600" b="1" dirty="0">
                <a:effectLst/>
                <a:latin typeface="+mj-lt"/>
                <a:ea typeface="Calibri" panose="020F0502020204030204" pitchFamily="34" charset="0"/>
                <a:cs typeface="Times New Roman" panose="02020603050405020304" pitchFamily="18" charset="0"/>
              </a:rPr>
              <a:t>Smartphone oder Aufnahmegerät?</a:t>
            </a:r>
          </a:p>
          <a:p>
            <a:pPr lvl="0">
              <a:lnSpc>
                <a:spcPct val="115000"/>
              </a:lnSpc>
              <a:tabLst>
                <a:tab pos="685800" algn="l"/>
                <a:tab pos="914400" algn="l"/>
              </a:tabLst>
            </a:pPr>
            <a:endParaRPr lang="de-DE" sz="500" dirty="0">
              <a:effectLst/>
              <a:latin typeface="+mj-lt"/>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tabLst>
                <a:tab pos="685800" algn="l"/>
                <a:tab pos="914400" algn="l"/>
              </a:tabLst>
            </a:pPr>
            <a:r>
              <a:rPr lang="de-DE" sz="1600" dirty="0">
                <a:effectLst/>
                <a:latin typeface="+mj-lt"/>
                <a:ea typeface="Calibri" panose="020F0502020204030204" pitchFamily="34" charset="0"/>
                <a:cs typeface="Arial" panose="020B0604020202020204" pitchFamily="34" charset="0"/>
              </a:rPr>
              <a:t>Qualität von Audioaufnahmen</a:t>
            </a:r>
          </a:p>
          <a:p>
            <a:pPr marL="285750" lvl="0" indent="-285750">
              <a:lnSpc>
                <a:spcPct val="115000"/>
              </a:lnSpc>
              <a:spcAft>
                <a:spcPts val="800"/>
              </a:spcAft>
              <a:buFont typeface="Arial" panose="020B0604020202020204" pitchFamily="34" charset="0"/>
              <a:buChar char="•"/>
              <a:tabLst>
                <a:tab pos="685800" algn="l"/>
                <a:tab pos="914400" algn="l"/>
              </a:tabLst>
            </a:pPr>
            <a:r>
              <a:rPr lang="de-DE" sz="1600" dirty="0">
                <a:effectLst/>
                <a:latin typeface="+mj-lt"/>
                <a:ea typeface="Calibri" panose="020F0502020204030204" pitchFamily="34" charset="0"/>
                <a:cs typeface="Arial" panose="020B0604020202020204" pitchFamily="34" charset="0"/>
              </a:rPr>
              <a:t>Ausleihmöglichkeiten von Aufnahmegeräten, </a:t>
            </a:r>
            <a:r>
              <a:rPr lang="de-DE" sz="1600" dirty="0">
                <a:latin typeface="+mj-lt"/>
                <a:ea typeface="Calibri" panose="020F0502020204030204" pitchFamily="34" charset="0"/>
                <a:cs typeface="Arial" panose="020B0604020202020204" pitchFamily="34" charset="0"/>
              </a:rPr>
              <a:t>                                  </a:t>
            </a:r>
            <a:r>
              <a:rPr lang="de-DE" sz="1600" dirty="0">
                <a:effectLst/>
                <a:latin typeface="+mj-lt"/>
                <a:ea typeface="Calibri" panose="020F0502020204030204" pitchFamily="34" charset="0"/>
                <a:cs typeface="Arial" panose="020B0604020202020204" pitchFamily="34" charset="0"/>
              </a:rPr>
              <a:t>zum z.B. Landesmedienanstalten</a:t>
            </a:r>
          </a:p>
          <a:p>
            <a:pPr marL="285750" lvl="0" indent="-285750">
              <a:lnSpc>
                <a:spcPct val="115000"/>
              </a:lnSpc>
              <a:spcAft>
                <a:spcPts val="800"/>
              </a:spcAft>
              <a:buFont typeface="Arial" panose="020B0604020202020204" pitchFamily="34" charset="0"/>
              <a:buChar char="•"/>
              <a:tabLst>
                <a:tab pos="685800" algn="l"/>
                <a:tab pos="914400" algn="l"/>
              </a:tabLst>
            </a:pPr>
            <a:endParaRPr lang="de-DE" sz="500" dirty="0">
              <a:effectLst/>
              <a:latin typeface="+mj-lt"/>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r>
              <a:rPr lang="de-DE"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32</a:t>
            </a:fld>
            <a:endParaRPr lang="de-DE" sz="1000" dirty="0"/>
          </a:p>
        </p:txBody>
      </p:sp>
      <p:pic>
        <p:nvPicPr>
          <p:cNvPr id="7" name="Grafik 6">
            <a:extLst>
              <a:ext uri="{FF2B5EF4-FFF2-40B4-BE49-F238E27FC236}">
                <a16:creationId xmlns:a16="http://schemas.microsoft.com/office/drawing/2014/main" id="{51B1A2E2-CBE2-41F2-ACA3-770148CB2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755340"/>
            <a:ext cx="3418777" cy="1962956"/>
          </a:xfrm>
          <a:prstGeom prst="rect">
            <a:avLst/>
          </a:prstGeom>
        </p:spPr>
      </p:pic>
      <p:sp>
        <p:nvSpPr>
          <p:cNvPr id="2" name="Textfeld 1"/>
          <p:cNvSpPr txBox="1"/>
          <p:nvPr/>
        </p:nvSpPr>
        <p:spPr>
          <a:xfrm>
            <a:off x="913409" y="3363838"/>
            <a:ext cx="6178871" cy="1990288"/>
          </a:xfrm>
          <a:prstGeom prst="rect">
            <a:avLst/>
          </a:prstGeom>
          <a:noFill/>
        </p:spPr>
        <p:txBody>
          <a:bodyPr wrap="none" rtlCol="0">
            <a:spAutoFit/>
          </a:bodyPr>
          <a:lstStyle/>
          <a:p>
            <a:pPr>
              <a:lnSpc>
                <a:spcPct val="115000"/>
              </a:lnSpc>
              <a:spcAft>
                <a:spcPts val="800"/>
              </a:spcAft>
              <a:tabLst>
                <a:tab pos="685800" algn="l"/>
                <a:tab pos="914400" algn="l"/>
              </a:tabLst>
            </a:pPr>
            <a:r>
              <a:rPr lang="de-DE" sz="1600" b="1" dirty="0">
                <a:latin typeface="+mn-lt"/>
                <a:ea typeface="Calibri" panose="020F0502020204030204" pitchFamily="34" charset="0"/>
                <a:cs typeface="Times New Roman" panose="02020603050405020304" pitchFamily="18" charset="0"/>
              </a:rPr>
              <a:t>Alternative Möglichkeiten der Aufnahme:</a:t>
            </a:r>
          </a:p>
          <a:p>
            <a:pPr marL="285750" lvl="0" indent="-285750">
              <a:lnSpc>
                <a:spcPct val="115000"/>
              </a:lnSpc>
              <a:buClr>
                <a:schemeClr val="tx1"/>
              </a:buClr>
              <a:buFont typeface="Arial" panose="020B0604020202020204" pitchFamily="34" charset="0"/>
              <a:buChar char="•"/>
              <a:tabLst>
                <a:tab pos="685800" algn="l"/>
                <a:tab pos="914400" algn="l"/>
              </a:tabLst>
            </a:pPr>
            <a:r>
              <a:rPr lang="de-DE" sz="1600" dirty="0">
                <a:latin typeface="+mn-lt"/>
                <a:ea typeface="Calibri" panose="020F0502020204030204" pitchFamily="34" charset="0"/>
                <a:cs typeface="Times New Roman" panose="02020603050405020304" pitchFamily="18" charset="0"/>
              </a:rPr>
              <a:t>Sprachnachrichten aufnehmen, mit Messenger-Diensten verschicken</a:t>
            </a:r>
            <a:br>
              <a:rPr lang="de-DE" sz="1600" dirty="0">
                <a:latin typeface="+mn-lt"/>
                <a:ea typeface="Calibri" panose="020F0502020204030204" pitchFamily="34" charset="0"/>
                <a:cs typeface="Times New Roman" panose="02020603050405020304" pitchFamily="18" charset="0"/>
              </a:rPr>
            </a:br>
            <a:r>
              <a:rPr lang="de-DE" sz="1600" dirty="0">
                <a:latin typeface="+mn-lt"/>
                <a:ea typeface="Calibri" panose="020F0502020204030204" pitchFamily="34" charset="0"/>
                <a:cs typeface="Times New Roman" panose="02020603050405020304" pitchFamily="18" charset="0"/>
              </a:rPr>
              <a:t>und dann mit </a:t>
            </a:r>
            <a:r>
              <a:rPr lang="de-DE" sz="1600" dirty="0" err="1">
                <a:latin typeface="+mn-lt"/>
                <a:ea typeface="Calibri" panose="020F0502020204030204" pitchFamily="34" charset="0"/>
                <a:cs typeface="Times New Roman" panose="02020603050405020304" pitchFamily="18" charset="0"/>
              </a:rPr>
              <a:t>Audacity</a:t>
            </a:r>
            <a:r>
              <a:rPr lang="de-DE" sz="1600" dirty="0">
                <a:latin typeface="+mn-lt"/>
                <a:ea typeface="Calibri" panose="020F0502020204030204" pitchFamily="34" charset="0"/>
                <a:cs typeface="Times New Roman" panose="02020603050405020304" pitchFamily="18" charset="0"/>
              </a:rPr>
              <a:t> aufnehmen</a:t>
            </a:r>
          </a:p>
          <a:p>
            <a:pPr marL="285750" lvl="0" indent="-285750">
              <a:lnSpc>
                <a:spcPct val="115000"/>
              </a:lnSpc>
              <a:buClr>
                <a:schemeClr val="tx1"/>
              </a:buClr>
              <a:buFont typeface="Arial" panose="020B0604020202020204" pitchFamily="34" charset="0"/>
              <a:buChar char="•"/>
              <a:tabLst>
                <a:tab pos="685800" algn="l"/>
                <a:tab pos="914400" algn="l"/>
              </a:tabLst>
            </a:pPr>
            <a:r>
              <a:rPr lang="de-DE" sz="1600" dirty="0">
                <a:latin typeface="+mn-lt"/>
                <a:ea typeface="Calibri" panose="020F0502020204030204" pitchFamily="34" charset="0"/>
                <a:cs typeface="Times New Roman" panose="02020603050405020304" pitchFamily="18" charset="0"/>
              </a:rPr>
              <a:t>Audiorekorder auf Smartphones, z.B. </a:t>
            </a:r>
            <a:r>
              <a:rPr lang="de-DE" sz="1600" dirty="0" err="1">
                <a:latin typeface="+mn-lt"/>
                <a:ea typeface="Calibri" panose="020F0502020204030204" pitchFamily="34" charset="0"/>
                <a:cs typeface="Times New Roman" panose="02020603050405020304" pitchFamily="18" charset="0"/>
              </a:rPr>
              <a:t>Lexis</a:t>
            </a:r>
            <a:r>
              <a:rPr lang="de-DE" sz="1600" dirty="0">
                <a:latin typeface="+mn-lt"/>
                <a:ea typeface="Calibri" panose="020F0502020204030204" pitchFamily="34" charset="0"/>
                <a:cs typeface="Times New Roman" panose="02020603050405020304" pitchFamily="18" charset="0"/>
              </a:rPr>
              <a:t> Audio Editor</a:t>
            </a:r>
          </a:p>
          <a:p>
            <a:pPr marL="285750" lvl="0" indent="-285750">
              <a:lnSpc>
                <a:spcPct val="115000"/>
              </a:lnSpc>
              <a:spcAft>
                <a:spcPts val="800"/>
              </a:spcAft>
              <a:buClr>
                <a:schemeClr val="tx1"/>
              </a:buClr>
              <a:buFont typeface="Arial" panose="020B0604020202020204" pitchFamily="34" charset="0"/>
              <a:buChar char="•"/>
              <a:tabLst>
                <a:tab pos="685800" algn="l"/>
                <a:tab pos="914400" algn="l"/>
              </a:tabLst>
            </a:pPr>
            <a:r>
              <a:rPr lang="de-DE" sz="1600" u="sng" dirty="0">
                <a:solidFill>
                  <a:srgbClr val="0066FF"/>
                </a:solidFill>
                <a:latin typeface="+mn-lt"/>
                <a:ea typeface="Calibri" panose="020F0502020204030204" pitchFamily="34" charset="0"/>
                <a:cs typeface="Times New Roman" panose="02020603050405020304" pitchFamily="18" charset="0"/>
              </a:rPr>
              <a:t>https://online-voice-recorder.com/de/</a:t>
            </a:r>
            <a:endParaRPr lang="de-DE" sz="1600" dirty="0">
              <a:solidFill>
                <a:srgbClr val="0066FF"/>
              </a:solidFill>
              <a:latin typeface="+mn-lt"/>
              <a:ea typeface="Calibri" panose="020F0502020204030204" pitchFamily="34" charset="0"/>
              <a:cs typeface="Times New Roman" panose="02020603050405020304" pitchFamily="18" charset="0"/>
            </a:endParaRPr>
          </a:p>
          <a:p>
            <a:endParaRPr lang="de-DE" dirty="0"/>
          </a:p>
        </p:txBody>
      </p:sp>
      <p:sp>
        <p:nvSpPr>
          <p:cNvPr id="5" name="Textfeld 4"/>
          <p:cNvSpPr txBox="1"/>
          <p:nvPr/>
        </p:nvSpPr>
        <p:spPr>
          <a:xfrm>
            <a:off x="932008" y="598632"/>
            <a:ext cx="6448304" cy="1109022"/>
          </a:xfrm>
          <a:prstGeom prst="rect">
            <a:avLst/>
          </a:prstGeom>
          <a:noFill/>
        </p:spPr>
        <p:txBody>
          <a:bodyPr wrap="none" rtlCol="0">
            <a:spAutoFit/>
          </a:bodyPr>
          <a:lstStyle/>
          <a:p>
            <a:pPr>
              <a:lnSpc>
                <a:spcPct val="115000"/>
              </a:lnSpc>
              <a:spcAft>
                <a:spcPts val="800"/>
              </a:spcAft>
              <a:tabLst>
                <a:tab pos="685800" algn="l"/>
                <a:tab pos="914400" algn="l"/>
              </a:tabLst>
            </a:pPr>
            <a:r>
              <a:rPr lang="de-DE" b="1" dirty="0">
                <a:solidFill>
                  <a:srgbClr val="0096AA"/>
                </a:solidFill>
                <a:latin typeface="+mj-lt"/>
                <a:ea typeface="Calibri" panose="020F0502020204030204" pitchFamily="34" charset="0"/>
                <a:cs typeface="Times New Roman" panose="02020603050405020304" pitchFamily="18" charset="0"/>
              </a:rPr>
              <a:t>Hörspiel aufnehmen – Aufnahmetechnik</a:t>
            </a:r>
          </a:p>
          <a:p>
            <a:pPr lvl="0">
              <a:lnSpc>
                <a:spcPct val="115000"/>
              </a:lnSpc>
              <a:tabLst>
                <a:tab pos="685800" algn="l"/>
                <a:tab pos="914400" algn="l"/>
              </a:tabLst>
            </a:pPr>
            <a:r>
              <a:rPr lang="de-DE" b="1" dirty="0">
                <a:solidFill>
                  <a:srgbClr val="0096AA"/>
                </a:solidFill>
                <a:latin typeface="+mj-lt"/>
                <a:ea typeface="Calibri" panose="020F0502020204030204" pitchFamily="34" charset="0"/>
                <a:cs typeface="Times New Roman" panose="02020603050405020304" pitchFamily="18" charset="0"/>
              </a:rPr>
              <a:t>Welche technischen Möglichkeiten haben Sie für die Aufnahmen?</a:t>
            </a:r>
          </a:p>
          <a:p>
            <a:endParaRPr lang="de-DE" dirty="0">
              <a:solidFill>
                <a:srgbClr val="0096AA"/>
              </a:solidFill>
            </a:endParaRPr>
          </a:p>
        </p:txBody>
      </p:sp>
    </p:spTree>
    <p:extLst>
      <p:ext uri="{BB962C8B-B14F-4D97-AF65-F5344CB8AC3E}">
        <p14:creationId xmlns:p14="http://schemas.microsoft.com/office/powerpoint/2010/main" val="16790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187624" y="987574"/>
            <a:ext cx="7920880" cy="2937727"/>
          </a:xfrm>
          <a:prstGeom prst="rect">
            <a:avLst/>
          </a:prstGeom>
          <a:noFill/>
        </p:spPr>
        <p:txBody>
          <a:bodyPr wrap="square" rtlCol="0">
            <a:spAutoFit/>
          </a:bodyPr>
          <a:lstStyle/>
          <a:p>
            <a:pPr>
              <a:lnSpc>
                <a:spcPct val="115000"/>
              </a:lnSpc>
              <a:spcAft>
                <a:spcPts val="800"/>
              </a:spcAft>
            </a:pPr>
            <a:r>
              <a:rPr lang="de-DE" sz="1800" dirty="0">
                <a:solidFill>
                  <a:srgbClr val="0070C0"/>
                </a:solidFill>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a:lnSpc>
                <a:spcPct val="115000"/>
              </a:lnSpc>
              <a:spcAft>
                <a:spcPts val="800"/>
              </a:spcAft>
            </a:pPr>
            <a:r>
              <a:rPr lang="de-DE" sz="1800" u="sng" dirty="0">
                <a:solidFill>
                  <a:srgbClr val="1155CC"/>
                </a:solidFill>
                <a:effectLst/>
                <a:latin typeface="+mj-lt"/>
                <a:ea typeface="Calibri" panose="020F0502020204030204" pitchFamily="34" charset="0"/>
                <a:cs typeface="Times New Roman" panose="02020603050405020304" pitchFamily="18" charset="0"/>
                <a:hlinkClick r:id="rId2"/>
              </a:rPr>
              <a:t>https://zumpad.zum.de/p/Hoerspieluebung</a:t>
            </a:r>
            <a:endParaRPr lang="de-DE" sz="1800" u="sng" dirty="0">
              <a:solidFill>
                <a:srgbClr val="1155CC"/>
              </a:solidFill>
              <a:effectLst/>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u="sng" dirty="0">
              <a:solidFill>
                <a:srgbClr val="1155CC"/>
              </a:solidFill>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dirty="0">
              <a:latin typeface="+mj-lt"/>
              <a:ea typeface="Trebuchet MS" panose="020B0603020202020204" pitchFamily="34" charset="0"/>
              <a:cs typeface="Times New Roman" panose="02020603050405020304" pitchFamily="18" charset="0"/>
            </a:endParaRPr>
          </a:p>
          <a:p>
            <a:pPr>
              <a:lnSpc>
                <a:spcPct val="115000"/>
              </a:lnSpc>
              <a:spcAft>
                <a:spcPts val="800"/>
              </a:spcAft>
            </a:pPr>
            <a:r>
              <a:rPr lang="de-DE" dirty="0">
                <a:latin typeface="+mj-lt"/>
                <a:ea typeface="Trebuchet MS" panose="020B0603020202020204" pitchFamily="34" charset="0"/>
                <a:cs typeface="Times New Roman" panose="02020603050405020304" pitchFamily="18" charset="0"/>
              </a:rPr>
              <a:t> </a:t>
            </a:r>
            <a:r>
              <a:rPr lang="de-DE" sz="1800" dirty="0">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r>
              <a:rPr lang="de-DE"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33</a:t>
            </a:fld>
            <a:endParaRPr lang="de-DE" sz="1000" dirty="0"/>
          </a:p>
        </p:txBody>
      </p:sp>
      <p:sp>
        <p:nvSpPr>
          <p:cNvPr id="2" name="Textfeld 1"/>
          <p:cNvSpPr txBox="1"/>
          <p:nvPr/>
        </p:nvSpPr>
        <p:spPr>
          <a:xfrm>
            <a:off x="2519665" y="496292"/>
            <a:ext cx="3673250" cy="984885"/>
          </a:xfrm>
          <a:prstGeom prst="rect">
            <a:avLst/>
          </a:prstGeom>
          <a:noFill/>
        </p:spPr>
        <p:txBody>
          <a:bodyPr wrap="none" rtlCol="0">
            <a:spAutoFit/>
          </a:bodyPr>
          <a:lstStyle/>
          <a:p>
            <a:pPr algn="ctr"/>
            <a:r>
              <a:rPr lang="de-DE" sz="2000" b="1" dirty="0">
                <a:solidFill>
                  <a:srgbClr val="0096AA"/>
                </a:solidFill>
                <a:latin typeface="+mj-lt"/>
                <a:ea typeface="Trebuchet MS" panose="020B0603020202020204" pitchFamily="34" charset="0"/>
                <a:cs typeface="Times New Roman" panose="02020603050405020304" pitchFamily="18" charset="0"/>
              </a:rPr>
              <a:t>Praxis Übung: </a:t>
            </a:r>
          </a:p>
          <a:p>
            <a:pPr algn="ctr"/>
            <a:r>
              <a:rPr lang="de-DE" sz="2000" b="1" dirty="0">
                <a:latin typeface="+mj-lt"/>
                <a:ea typeface="Trebuchet MS" panose="020B0603020202020204" pitchFamily="34" charset="0"/>
                <a:cs typeface="Times New Roman" panose="02020603050405020304" pitchFamily="18" charset="0"/>
              </a:rPr>
              <a:t>Die schnelle Hörspiel-Produktion</a:t>
            </a:r>
            <a:endParaRPr lang="de-DE" sz="2000" dirty="0">
              <a:latin typeface="+mj-lt"/>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32036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187624" y="987574"/>
            <a:ext cx="7920880" cy="3780009"/>
          </a:xfrm>
          <a:prstGeom prst="rect">
            <a:avLst/>
          </a:prstGeom>
          <a:noFill/>
        </p:spPr>
        <p:txBody>
          <a:bodyPr wrap="square" rtlCol="0">
            <a:spAutoFit/>
          </a:bodyPr>
          <a:lstStyle/>
          <a:p>
            <a:pPr>
              <a:lnSpc>
                <a:spcPct val="115000"/>
              </a:lnSpc>
              <a:spcAft>
                <a:spcPts val="800"/>
              </a:spcAft>
            </a:pPr>
            <a:r>
              <a:rPr lang="de-DE" sz="1800" dirty="0">
                <a:solidFill>
                  <a:srgbClr val="0070C0"/>
                </a:solidFill>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a:lnSpc>
                <a:spcPct val="115000"/>
              </a:lnSpc>
              <a:spcAft>
                <a:spcPts val="800"/>
              </a:spcAft>
            </a:pPr>
            <a:r>
              <a:rPr lang="de-DE" sz="1800" u="sng" dirty="0">
                <a:solidFill>
                  <a:srgbClr val="1155CC"/>
                </a:solidFill>
                <a:effectLst/>
                <a:latin typeface="+mj-lt"/>
                <a:ea typeface="Calibri" panose="020F0502020204030204" pitchFamily="34" charset="0"/>
                <a:cs typeface="Times New Roman" panose="02020603050405020304" pitchFamily="18" charset="0"/>
                <a:hlinkClick r:id="rId2"/>
              </a:rPr>
              <a:t>https://zumpad.zum.de/p/Hoerspieluebung</a:t>
            </a:r>
            <a:endParaRPr lang="de-DE" sz="1800" u="sng" dirty="0">
              <a:solidFill>
                <a:srgbClr val="1155CC"/>
              </a:solidFill>
              <a:effectLst/>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u="sng" dirty="0">
              <a:solidFill>
                <a:srgbClr val="1155CC"/>
              </a:solidFill>
              <a:latin typeface="+mj-lt"/>
              <a:ea typeface="Calibri" panose="020F0502020204030204" pitchFamily="34" charset="0"/>
              <a:cs typeface="Times New Roman" panose="02020603050405020304" pitchFamily="18" charset="0"/>
            </a:endParaRPr>
          </a:p>
          <a:p>
            <a:pPr>
              <a:lnSpc>
                <a:spcPct val="115000"/>
              </a:lnSpc>
              <a:spcAft>
                <a:spcPts val="800"/>
              </a:spcAft>
            </a:pPr>
            <a:r>
              <a:rPr lang="de-DE" sz="1800" dirty="0">
                <a:solidFill>
                  <a:srgbClr val="0096AA"/>
                </a:solidFill>
                <a:effectLst/>
                <a:latin typeface="+mj-lt"/>
                <a:ea typeface="Trebuchet MS" panose="020B0603020202020204" pitchFamily="34" charset="0"/>
                <a:cs typeface="Times New Roman" panose="02020603050405020304" pitchFamily="18" charset="0"/>
              </a:rPr>
              <a:t>Welche Geräusche könnten passen und spontan aufgenommen werden?</a:t>
            </a:r>
            <a:endParaRPr lang="de-DE" sz="1800" dirty="0">
              <a:solidFill>
                <a:srgbClr val="0096AA"/>
              </a:solidFill>
              <a:effectLst/>
              <a:latin typeface="+mj-lt"/>
              <a:ea typeface="Calibri" panose="020F0502020204030204" pitchFamily="34" charset="0"/>
              <a:cs typeface="Times New Roman" panose="02020603050405020304" pitchFamily="18" charset="0"/>
            </a:endParaRPr>
          </a:p>
          <a:p>
            <a:pPr>
              <a:lnSpc>
                <a:spcPct val="115000"/>
              </a:lnSpc>
              <a:spcAft>
                <a:spcPts val="800"/>
              </a:spcAft>
            </a:pPr>
            <a:r>
              <a:rPr lang="de-DE" sz="1800" dirty="0">
                <a:solidFill>
                  <a:srgbClr val="0070C0"/>
                </a:solidFill>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dirty="0">
              <a:latin typeface="+mj-lt"/>
              <a:ea typeface="Trebuchet MS" panose="020B0603020202020204" pitchFamily="34" charset="0"/>
              <a:cs typeface="Times New Roman" panose="02020603050405020304" pitchFamily="18" charset="0"/>
            </a:endParaRPr>
          </a:p>
          <a:p>
            <a:pPr>
              <a:lnSpc>
                <a:spcPct val="115000"/>
              </a:lnSpc>
              <a:spcAft>
                <a:spcPts val="800"/>
              </a:spcAft>
            </a:pPr>
            <a:r>
              <a:rPr lang="de-DE" dirty="0">
                <a:latin typeface="+mj-lt"/>
                <a:ea typeface="Trebuchet MS" panose="020B0603020202020204" pitchFamily="34" charset="0"/>
                <a:cs typeface="Times New Roman" panose="02020603050405020304" pitchFamily="18" charset="0"/>
              </a:rPr>
              <a:t> </a:t>
            </a:r>
            <a:r>
              <a:rPr lang="de-DE" sz="1800" dirty="0">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r>
              <a:rPr lang="de-DE"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34</a:t>
            </a:fld>
            <a:endParaRPr lang="de-DE" sz="1000" dirty="0"/>
          </a:p>
        </p:txBody>
      </p:sp>
      <p:sp>
        <p:nvSpPr>
          <p:cNvPr id="2" name="Textfeld 1"/>
          <p:cNvSpPr txBox="1"/>
          <p:nvPr/>
        </p:nvSpPr>
        <p:spPr>
          <a:xfrm>
            <a:off x="2519665" y="496292"/>
            <a:ext cx="3673250" cy="984885"/>
          </a:xfrm>
          <a:prstGeom prst="rect">
            <a:avLst/>
          </a:prstGeom>
          <a:noFill/>
        </p:spPr>
        <p:txBody>
          <a:bodyPr wrap="none" rtlCol="0">
            <a:spAutoFit/>
          </a:bodyPr>
          <a:lstStyle/>
          <a:p>
            <a:pPr algn="ctr"/>
            <a:r>
              <a:rPr lang="de-DE" sz="2000" b="1" dirty="0">
                <a:solidFill>
                  <a:srgbClr val="0096AA"/>
                </a:solidFill>
                <a:latin typeface="+mj-lt"/>
                <a:ea typeface="Trebuchet MS" panose="020B0603020202020204" pitchFamily="34" charset="0"/>
                <a:cs typeface="Times New Roman" panose="02020603050405020304" pitchFamily="18" charset="0"/>
              </a:rPr>
              <a:t>Praxis Übung: </a:t>
            </a:r>
          </a:p>
          <a:p>
            <a:pPr algn="ctr"/>
            <a:r>
              <a:rPr lang="de-DE" sz="2000" b="1" dirty="0">
                <a:latin typeface="+mj-lt"/>
                <a:ea typeface="Trebuchet MS" panose="020B0603020202020204" pitchFamily="34" charset="0"/>
                <a:cs typeface="Times New Roman" panose="02020603050405020304" pitchFamily="18" charset="0"/>
              </a:rPr>
              <a:t>Die schnelle Hörspiel-Produktion</a:t>
            </a:r>
            <a:endParaRPr lang="de-DE" sz="2000" dirty="0">
              <a:latin typeface="+mj-lt"/>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492547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187624" y="987574"/>
            <a:ext cx="7920880" cy="5361981"/>
          </a:xfrm>
          <a:prstGeom prst="rect">
            <a:avLst/>
          </a:prstGeom>
          <a:noFill/>
        </p:spPr>
        <p:txBody>
          <a:bodyPr wrap="square" rtlCol="0">
            <a:spAutoFit/>
          </a:bodyPr>
          <a:lstStyle/>
          <a:p>
            <a:pPr>
              <a:lnSpc>
                <a:spcPct val="115000"/>
              </a:lnSpc>
              <a:spcAft>
                <a:spcPts val="800"/>
              </a:spcAft>
            </a:pPr>
            <a:r>
              <a:rPr lang="de-DE" sz="1800" dirty="0">
                <a:solidFill>
                  <a:srgbClr val="0070C0"/>
                </a:solidFill>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a:lnSpc>
                <a:spcPct val="115000"/>
              </a:lnSpc>
              <a:spcAft>
                <a:spcPts val="800"/>
              </a:spcAft>
            </a:pPr>
            <a:r>
              <a:rPr lang="de-DE" sz="1800" u="sng" dirty="0">
                <a:solidFill>
                  <a:srgbClr val="1155CC"/>
                </a:solidFill>
                <a:effectLst/>
                <a:latin typeface="+mj-lt"/>
                <a:ea typeface="Calibri" panose="020F0502020204030204" pitchFamily="34" charset="0"/>
                <a:cs typeface="Times New Roman" panose="02020603050405020304" pitchFamily="18" charset="0"/>
                <a:hlinkClick r:id="rId2"/>
              </a:rPr>
              <a:t>https://zumpad.zum.de/p/Hoerspieluebung</a:t>
            </a:r>
            <a:endParaRPr lang="de-DE" sz="1800" u="sng" dirty="0">
              <a:solidFill>
                <a:srgbClr val="1155CC"/>
              </a:solidFill>
              <a:effectLst/>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u="sng" dirty="0">
              <a:solidFill>
                <a:srgbClr val="1155CC"/>
              </a:solidFill>
              <a:latin typeface="+mj-lt"/>
              <a:ea typeface="Calibri" panose="020F0502020204030204" pitchFamily="34" charset="0"/>
              <a:cs typeface="Times New Roman" panose="02020603050405020304" pitchFamily="18" charset="0"/>
            </a:endParaRPr>
          </a:p>
          <a:p>
            <a:pPr>
              <a:lnSpc>
                <a:spcPct val="115000"/>
              </a:lnSpc>
              <a:spcAft>
                <a:spcPts val="800"/>
              </a:spcAft>
            </a:pPr>
            <a:r>
              <a:rPr lang="de-DE" sz="1800" dirty="0">
                <a:solidFill>
                  <a:srgbClr val="0096AA"/>
                </a:solidFill>
                <a:effectLst/>
                <a:latin typeface="+mj-lt"/>
                <a:ea typeface="Trebuchet MS" panose="020B0603020202020204" pitchFamily="34" charset="0"/>
                <a:cs typeface="Times New Roman" panose="02020603050405020304" pitchFamily="18" charset="0"/>
              </a:rPr>
              <a:t>Welche Geräusche könnten passen und spontan aufgenommen werden?</a:t>
            </a:r>
            <a:endParaRPr lang="de-DE" sz="1800" dirty="0">
              <a:solidFill>
                <a:srgbClr val="0096AA"/>
              </a:solidFill>
              <a:effectLst/>
              <a:latin typeface="+mj-lt"/>
              <a:ea typeface="Calibri" panose="020F0502020204030204" pitchFamily="34" charset="0"/>
              <a:cs typeface="Times New Roman" panose="02020603050405020304" pitchFamily="18" charset="0"/>
            </a:endParaRPr>
          </a:p>
          <a:p>
            <a:pPr>
              <a:lnSpc>
                <a:spcPct val="115000"/>
              </a:lnSpc>
              <a:spcAft>
                <a:spcPts val="800"/>
              </a:spcAft>
            </a:pPr>
            <a:r>
              <a:rPr lang="de-DE" sz="1800" dirty="0">
                <a:solidFill>
                  <a:srgbClr val="0070C0"/>
                </a:solidFill>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de-DE" sz="1800" dirty="0">
                <a:effectLst/>
                <a:latin typeface="+mj-lt"/>
                <a:ea typeface="Trebuchet MS" panose="020B0603020202020204" pitchFamily="34" charset="0"/>
                <a:cs typeface="Times New Roman" panose="02020603050405020304" pitchFamily="18" charset="0"/>
              </a:rPr>
              <a:t>Sprechtraining, Lockerungsübungen</a:t>
            </a:r>
          </a:p>
          <a:p>
            <a:pPr marL="285750" indent="-285750">
              <a:lnSpc>
                <a:spcPct val="115000"/>
              </a:lnSpc>
              <a:spcAft>
                <a:spcPts val="800"/>
              </a:spcAft>
              <a:buFont typeface="Arial" panose="020B0604020202020204" pitchFamily="34" charset="0"/>
              <a:buChar char="•"/>
            </a:pPr>
            <a:r>
              <a:rPr lang="de-DE" dirty="0">
                <a:latin typeface="+mj-lt"/>
                <a:ea typeface="Trebuchet MS" panose="020B0603020202020204" pitchFamily="34" charset="0"/>
                <a:cs typeface="Times New Roman" panose="02020603050405020304" pitchFamily="18" charset="0"/>
              </a:rPr>
              <a:t>Tipps fürs eigene Hörspiel: NDR – Hörspiel in der Schule </a:t>
            </a:r>
          </a:p>
          <a:p>
            <a:pPr>
              <a:lnSpc>
                <a:spcPct val="115000"/>
              </a:lnSpc>
              <a:spcAft>
                <a:spcPts val="800"/>
              </a:spcAft>
            </a:pPr>
            <a:r>
              <a:rPr lang="de-DE" u="sng" dirty="0">
                <a:solidFill>
                  <a:srgbClr val="002060"/>
                </a:solidFill>
                <a:latin typeface="+mj-lt"/>
                <a:ea typeface="Trebuchet MS" panose="020B0603020202020204" pitchFamily="34" charset="0"/>
                <a:cs typeface="Times New Roman" panose="02020603050405020304" pitchFamily="18" charset="0"/>
                <a:hlinkClick r:id="rId3"/>
              </a:rPr>
              <a:t>https://www.ndr.de/kultur/hoerspiel/hoerspiel_in_der_schule/Hoerspiel-zum-Selbermachen,hoerspielinderschule892.html</a:t>
            </a:r>
            <a:r>
              <a:rPr lang="de-DE" u="sng" dirty="0">
                <a:solidFill>
                  <a:srgbClr val="002060"/>
                </a:solidFill>
                <a:latin typeface="+mj-lt"/>
                <a:ea typeface="Trebuchet MS" panose="020B0603020202020204" pitchFamily="34" charset="0"/>
                <a:cs typeface="Times New Roman" panose="02020603050405020304" pitchFamily="18" charset="0"/>
              </a:rPr>
              <a:t> </a:t>
            </a:r>
          </a:p>
          <a:p>
            <a:pPr>
              <a:lnSpc>
                <a:spcPct val="115000"/>
              </a:lnSpc>
              <a:spcAft>
                <a:spcPts val="800"/>
              </a:spcAft>
            </a:pPr>
            <a:endParaRPr lang="de-DE" dirty="0">
              <a:latin typeface="+mj-lt"/>
              <a:ea typeface="Trebuchet MS" panose="020B0603020202020204" pitchFamily="34" charset="0"/>
              <a:cs typeface="Times New Roman" panose="02020603050405020304" pitchFamily="18" charset="0"/>
            </a:endParaRPr>
          </a:p>
          <a:p>
            <a:pPr>
              <a:lnSpc>
                <a:spcPct val="115000"/>
              </a:lnSpc>
              <a:spcAft>
                <a:spcPts val="800"/>
              </a:spcAft>
            </a:pPr>
            <a:r>
              <a:rPr lang="de-DE" dirty="0">
                <a:latin typeface="+mj-lt"/>
                <a:ea typeface="Trebuchet MS" panose="020B0603020202020204" pitchFamily="34" charset="0"/>
                <a:cs typeface="Times New Roman" panose="02020603050405020304" pitchFamily="18" charset="0"/>
              </a:rPr>
              <a:t> </a:t>
            </a:r>
            <a:r>
              <a:rPr lang="de-DE" sz="1800" dirty="0">
                <a:effectLst/>
                <a:latin typeface="+mj-lt"/>
                <a:ea typeface="Trebuchet MS" panose="020B0603020202020204" pitchFamily="34" charset="0"/>
                <a:cs typeface="Times New Roman" panose="02020603050405020304" pitchFamily="18" charset="0"/>
              </a:rPr>
              <a:t> </a:t>
            </a:r>
            <a:endParaRPr lang="de-DE" sz="1800" dirty="0">
              <a:effectLst/>
              <a:latin typeface="+mj-lt"/>
              <a:ea typeface="Calibri" panose="020F0502020204030204" pitchFamily="34" charset="0"/>
              <a:cs typeface="Times New Roman" panose="02020603050405020304" pitchFamily="18" charset="0"/>
            </a:endParaRPr>
          </a:p>
          <a:p>
            <a:pPr>
              <a:lnSpc>
                <a:spcPct val="115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tabLst>
                <a:tab pos="685800" algn="l"/>
                <a:tab pos="914400" algn="l"/>
              </a:tabLst>
            </a:pPr>
            <a:r>
              <a:rPr lang="de-DE"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35</a:t>
            </a:fld>
            <a:endParaRPr lang="de-DE" sz="1000" dirty="0"/>
          </a:p>
        </p:txBody>
      </p:sp>
      <p:sp>
        <p:nvSpPr>
          <p:cNvPr id="2" name="Textfeld 1"/>
          <p:cNvSpPr txBox="1"/>
          <p:nvPr/>
        </p:nvSpPr>
        <p:spPr>
          <a:xfrm>
            <a:off x="2519665" y="496292"/>
            <a:ext cx="3673250" cy="984885"/>
          </a:xfrm>
          <a:prstGeom prst="rect">
            <a:avLst/>
          </a:prstGeom>
          <a:noFill/>
        </p:spPr>
        <p:txBody>
          <a:bodyPr wrap="none" rtlCol="0">
            <a:spAutoFit/>
          </a:bodyPr>
          <a:lstStyle/>
          <a:p>
            <a:pPr algn="ctr"/>
            <a:r>
              <a:rPr lang="de-DE" sz="2000" b="1" dirty="0">
                <a:solidFill>
                  <a:srgbClr val="0096AA"/>
                </a:solidFill>
                <a:latin typeface="+mj-lt"/>
                <a:ea typeface="Trebuchet MS" panose="020B0603020202020204" pitchFamily="34" charset="0"/>
                <a:cs typeface="Times New Roman" panose="02020603050405020304" pitchFamily="18" charset="0"/>
              </a:rPr>
              <a:t>Praxis Übung: </a:t>
            </a:r>
          </a:p>
          <a:p>
            <a:pPr algn="ctr"/>
            <a:r>
              <a:rPr lang="de-DE" sz="2000" b="1" dirty="0">
                <a:latin typeface="+mj-lt"/>
                <a:ea typeface="Trebuchet MS" panose="020B0603020202020204" pitchFamily="34" charset="0"/>
                <a:cs typeface="Times New Roman" panose="02020603050405020304" pitchFamily="18" charset="0"/>
              </a:rPr>
              <a:t>Die schnelle Hörspiel-Produktion</a:t>
            </a:r>
            <a:endParaRPr lang="de-DE" sz="2000" dirty="0">
              <a:latin typeface="+mj-lt"/>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624410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059832" y="319878"/>
            <a:ext cx="2952328" cy="1720422"/>
          </a:xfrm>
          <a:prstGeom prst="rect">
            <a:avLst/>
          </a:prstGeom>
        </p:spPr>
      </p:pic>
      <p:pic>
        <p:nvPicPr>
          <p:cNvPr id="6" name="Grafik 5">
            <a:extLst>
              <a:ext uri="{FF2B5EF4-FFF2-40B4-BE49-F238E27FC236}">
                <a16:creationId xmlns:a16="http://schemas.microsoft.com/office/drawing/2014/main" id="{B2CB2153-9326-4D49-9B2D-65DE065B6F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77" y="2681598"/>
            <a:ext cx="3519047" cy="2355726"/>
          </a:xfrm>
          <a:prstGeom prst="rect">
            <a:avLst/>
          </a:prstGeom>
        </p:spPr>
      </p:pic>
      <p:sp>
        <p:nvSpPr>
          <p:cNvPr id="4" name="Foliennummernplatzhalter 3"/>
          <p:cNvSpPr txBox="1">
            <a:spLocks noGrp="1"/>
          </p:cNvSpPr>
          <p:nvPr/>
        </p:nvSpPr>
        <p:spPr>
          <a:xfrm>
            <a:off x="6553200" y="4861719"/>
            <a:ext cx="2133600" cy="274637"/>
          </a:xfrm>
          <a:prstGeom prst="rect">
            <a:avLst/>
          </a:prstGeom>
          <a:noFill/>
        </p:spPr>
        <p:txBody>
          <a:bodyPr anchor="ctr">
            <a:normAutofit/>
          </a:bodyPr>
          <a:lstStyle/>
          <a:p>
            <a:pPr algn="r" fontAlgn="auto">
              <a:spcBef>
                <a:spcPts val="0"/>
              </a:spcBef>
              <a:spcAft>
                <a:spcPts val="0"/>
              </a:spcAft>
              <a:defRPr/>
            </a:pPr>
            <a:endParaRPr lang="de-DE" sz="1200" dirty="0">
              <a:solidFill>
                <a:schemeClr val="bg1"/>
              </a:solidFill>
              <a:latin typeface="+mn-lt"/>
              <a:cs typeface="+mn-cs"/>
            </a:endParaRPr>
          </a:p>
        </p:txBody>
      </p:sp>
      <p:sp>
        <p:nvSpPr>
          <p:cNvPr id="68611" name="Text Box 4"/>
          <p:cNvSpPr txBox="1">
            <a:spLocks noChangeArrowheads="1"/>
          </p:cNvSpPr>
          <p:nvPr/>
        </p:nvSpPr>
        <p:spPr bwMode="auto">
          <a:xfrm>
            <a:off x="2947615" y="1935872"/>
            <a:ext cx="3600450" cy="707886"/>
          </a:xfrm>
          <a:prstGeom prst="rect">
            <a:avLst/>
          </a:prstGeom>
          <a:noFill/>
          <a:ln w="9525">
            <a:noFill/>
            <a:miter lim="800000"/>
            <a:headEnd/>
            <a:tailEnd/>
          </a:ln>
        </p:spPr>
        <p:txBody>
          <a:bodyPr>
            <a:spAutoFit/>
          </a:bodyPr>
          <a:lstStyle/>
          <a:p>
            <a:r>
              <a:rPr lang="de-DE" sz="4000" b="1" dirty="0">
                <a:latin typeface="+mn-lt"/>
              </a:rPr>
              <a:t>Fragerunde</a:t>
            </a:r>
          </a:p>
        </p:txBody>
      </p:sp>
      <p:sp>
        <p:nvSpPr>
          <p:cNvPr id="3" name="Foliennummernplatzhalter 2"/>
          <p:cNvSpPr>
            <a:spLocks noGrp="1"/>
          </p:cNvSpPr>
          <p:nvPr>
            <p:ph type="sldNum" sz="quarter" idx="12"/>
          </p:nvPr>
        </p:nvSpPr>
        <p:spPr/>
        <p:txBody>
          <a:bodyPr/>
          <a:lstStyle/>
          <a:p>
            <a:pPr>
              <a:defRPr/>
            </a:pPr>
            <a:fld id="{4EDD8254-9F69-4265-8750-44225E592A86}" type="slidenum">
              <a:rPr lang="de-DE" smtClean="0">
                <a:solidFill>
                  <a:schemeClr val="bg1"/>
                </a:solidFill>
              </a:rPr>
              <a:pPr>
                <a:defRPr/>
              </a:pPr>
              <a:t>36</a:t>
            </a:fld>
            <a:endParaRPr lang="de-DE" dirty="0">
              <a:solidFill>
                <a:schemeClr val="bg1"/>
              </a:solidFill>
            </a:endParaRPr>
          </a:p>
        </p:txBody>
      </p:sp>
      <p:sp>
        <p:nvSpPr>
          <p:cNvPr id="7" name="Text Box 5">
            <a:extLst>
              <a:ext uri="{FF2B5EF4-FFF2-40B4-BE49-F238E27FC236}">
                <a16:creationId xmlns:a16="http://schemas.microsoft.com/office/drawing/2014/main" id="{DD43E759-0C8B-4BD8-97D8-1804652E8AB6}"/>
              </a:ext>
            </a:extLst>
          </p:cNvPr>
          <p:cNvSpPr txBox="1">
            <a:spLocks noChangeArrowheads="1"/>
          </p:cNvSpPr>
          <p:nvPr/>
        </p:nvSpPr>
        <p:spPr bwMode="auto">
          <a:xfrm>
            <a:off x="4427984" y="2734171"/>
            <a:ext cx="4967288" cy="701675"/>
          </a:xfrm>
          <a:prstGeom prst="rect">
            <a:avLst/>
          </a:prstGeom>
          <a:noFill/>
          <a:ln w="9525">
            <a:noFill/>
            <a:miter lim="800000"/>
            <a:headEnd/>
            <a:tailEnd/>
          </a:ln>
        </p:spPr>
        <p:txBody>
          <a:bodyPr>
            <a:spAutoFit/>
          </a:bodyPr>
          <a:lstStyle/>
          <a:p>
            <a:r>
              <a:rPr lang="de-DE" sz="4000" b="1" dirty="0">
                <a:latin typeface="+mn-lt"/>
              </a:rPr>
              <a:t>Feedbackrunde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el 1"/>
          <p:cNvSpPr txBox="1">
            <a:spLocks/>
          </p:cNvSpPr>
          <p:nvPr/>
        </p:nvSpPr>
        <p:spPr bwMode="auto">
          <a:xfrm>
            <a:off x="1921743" y="2211710"/>
            <a:ext cx="5710237" cy="857250"/>
          </a:xfrm>
          <a:prstGeom prst="rect">
            <a:avLst/>
          </a:prstGeom>
          <a:noFill/>
          <a:ln w="9525">
            <a:noFill/>
            <a:miter lim="800000"/>
            <a:headEnd/>
            <a:tailEnd/>
          </a:ln>
        </p:spPr>
        <p:txBody>
          <a:bodyPr anchor="ctr"/>
          <a:lstStyle/>
          <a:p>
            <a:endParaRPr lang="de-DE" altLang="de-DE" sz="3200" b="1" dirty="0">
              <a:solidFill>
                <a:srgbClr val="3366FF"/>
              </a:solidFill>
              <a:latin typeface="Calibri" pitchFamily="34" charset="0"/>
              <a:ea typeface="MS PGothic" pitchFamily="34" charset="-128"/>
            </a:endParaRPr>
          </a:p>
          <a:p>
            <a:pPr algn="ctr"/>
            <a:endParaRPr lang="de-DE" altLang="de-DE" sz="3200" b="1" dirty="0">
              <a:latin typeface="Calibri" pitchFamily="34" charset="0"/>
              <a:ea typeface="MS PGothic" pitchFamily="34" charset="-128"/>
            </a:endParaRPr>
          </a:p>
          <a:p>
            <a:pPr algn="ctr"/>
            <a:r>
              <a:rPr lang="de-DE" altLang="de-DE" sz="3200" b="1" dirty="0">
                <a:latin typeface="Calibri" pitchFamily="34" charset="0"/>
                <a:ea typeface="MS PGothic" pitchFamily="34" charset="-128"/>
              </a:rPr>
              <a:t>Schön, dass Sie heute dabei waren!</a:t>
            </a:r>
          </a:p>
          <a:p>
            <a:endParaRPr lang="de-DE" altLang="de-DE" sz="3200" b="1" dirty="0">
              <a:latin typeface="Calibri" pitchFamily="34" charset="0"/>
              <a:ea typeface="MS PGothic" pitchFamily="34" charset="-128"/>
            </a:endParaRPr>
          </a:p>
          <a:p>
            <a:pPr algn="ctr"/>
            <a:r>
              <a:rPr lang="de-DE" altLang="de-DE" sz="2400" b="1" dirty="0">
                <a:latin typeface="+mj-lt"/>
                <a:ea typeface="MS PGothic" pitchFamily="34" charset="-128"/>
                <a:cs typeface="Arial" panose="020B0604020202020204" pitchFamily="34" charset="0"/>
              </a:rPr>
              <a:t>Fürs Zuhören und Mitmachen bedankt sich Franziska Klemm</a:t>
            </a:r>
          </a:p>
          <a:p>
            <a:pPr algn="ctr"/>
            <a:endPar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algn="ctr"/>
            <a:r>
              <a:rPr kumimoji="0" lang="de-DE" altLang="de-DE" sz="2000" b="1" i="0" u="none" strike="noStrike" cap="none" normalizeH="0" baseline="0" dirty="0">
                <a:ln>
                  <a:noFill/>
                </a:ln>
                <a:solidFill>
                  <a:schemeClr val="tx1"/>
                </a:solidFill>
                <a:effectLst/>
                <a:latin typeface="+mj-lt"/>
                <a:ea typeface="Calibri" panose="020F0502020204030204" pitchFamily="34" charset="0"/>
              </a:rPr>
              <a:t>Infos und Fragen </a:t>
            </a:r>
            <a:r>
              <a:rPr kumimoji="0" lang="de-DE" altLang="de-DE" sz="2000" b="0" i="0" u="none" strike="noStrike" cap="none" normalizeH="0" baseline="0" dirty="0">
                <a:ln>
                  <a:noFill/>
                </a:ln>
                <a:solidFill>
                  <a:schemeClr val="tx1"/>
                </a:solidFill>
                <a:effectLst/>
                <a:latin typeface="+mj-lt"/>
                <a:ea typeface="Calibri" panose="020F0502020204030204" pitchFamily="34" charset="0"/>
              </a:rPr>
              <a:t>gerne an </a:t>
            </a:r>
          </a:p>
          <a:p>
            <a:pPr algn="ctr"/>
            <a:r>
              <a:rPr kumimoji="0" lang="de-DE" altLang="de-DE" sz="2000" b="0" i="0" u="none" strike="noStrike" cap="none" normalizeH="0" baseline="0" dirty="0">
                <a:ln>
                  <a:noFill/>
                </a:ln>
                <a:solidFill>
                  <a:schemeClr val="tx1"/>
                </a:solidFill>
                <a:effectLst/>
                <a:latin typeface="+mj-lt"/>
                <a:ea typeface="Calibri" panose="020F0502020204030204" pitchFamily="34" charset="0"/>
                <a:hlinkClick r:id="rId3"/>
              </a:rPr>
              <a:t>info@stiftung-zuhoeren.de</a:t>
            </a:r>
            <a:endParaRPr kumimoji="0" lang="de-DE" altLang="de-DE" sz="2000" b="0" i="0" u="none" strike="noStrike" cap="none" normalizeH="0" baseline="0" dirty="0">
              <a:ln>
                <a:noFill/>
              </a:ln>
              <a:solidFill>
                <a:schemeClr val="tx1"/>
              </a:solidFill>
              <a:effectLst/>
              <a:latin typeface="+mj-lt"/>
              <a:ea typeface="Calibri" panose="020F0502020204030204" pitchFamily="34" charset="0"/>
            </a:endParaRPr>
          </a:p>
          <a:p>
            <a:endParaRPr lang="de-DE" altLang="de-DE" sz="2400" b="1" dirty="0">
              <a:latin typeface="Calibri" pitchFamily="34" charset="0"/>
              <a:ea typeface="MS PGothic" pitchFamily="34" charset="-128"/>
            </a:endParaRPr>
          </a:p>
          <a:p>
            <a:endParaRPr lang="de-DE" altLang="de-DE" sz="2200" b="1" dirty="0">
              <a:latin typeface="Calibri" pitchFamily="34" charset="0"/>
              <a:ea typeface="MS PGothic" pitchFamily="34" charset="-128"/>
            </a:endParaRPr>
          </a:p>
          <a:p>
            <a:endParaRPr lang="de-DE" altLang="de-DE" sz="2200" b="1" i="1" dirty="0">
              <a:latin typeface="Calibri" pitchFamily="34" charset="0"/>
              <a:ea typeface="MS PGothic" pitchFamily="34" charset="-128"/>
            </a:endParaRPr>
          </a:p>
        </p:txBody>
      </p:sp>
      <p:sp>
        <p:nvSpPr>
          <p:cNvPr id="5" name="Textfeld 4">
            <a:extLst>
              <a:ext uri="{FF2B5EF4-FFF2-40B4-BE49-F238E27FC236}">
                <a16:creationId xmlns:a16="http://schemas.microsoft.com/office/drawing/2014/main" id="{F776407E-F66F-4EE0-B191-04E9577293DC}"/>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37</a:t>
            </a:fld>
            <a:endParaRPr lang="de-DE" sz="1000" dirty="0"/>
          </a:p>
        </p:txBody>
      </p:sp>
      <p:pic>
        <p:nvPicPr>
          <p:cNvPr id="2" name="Grafik 1"/>
          <p:cNvPicPr>
            <a:picLocks noChangeAspect="1"/>
          </p:cNvPicPr>
          <p:nvPr/>
        </p:nvPicPr>
        <p:blipFill>
          <a:blip r:embed="rId4"/>
          <a:stretch>
            <a:fillRect/>
          </a:stretch>
        </p:blipFill>
        <p:spPr>
          <a:xfrm>
            <a:off x="899592" y="3772515"/>
            <a:ext cx="1713124" cy="115224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p:cNvSpPr>
          <p:nvPr>
            <p:ph type="body" idx="1"/>
          </p:nvPr>
        </p:nvSpPr>
        <p:spPr>
          <a:xfrm>
            <a:off x="1007579" y="539729"/>
            <a:ext cx="7128842" cy="4545707"/>
          </a:xfrm>
        </p:spPr>
        <p:txBody>
          <a:bodyPr/>
          <a:lstStyle/>
          <a:p>
            <a:pPr>
              <a:lnSpc>
                <a:spcPct val="80000"/>
              </a:lnSpc>
              <a:buFont typeface="Arial" charset="0"/>
              <a:buNone/>
            </a:pPr>
            <a:endParaRPr lang="de-DE" sz="1400" b="1" dirty="0"/>
          </a:p>
          <a:p>
            <a:pPr>
              <a:lnSpc>
                <a:spcPct val="80000"/>
              </a:lnSpc>
              <a:buFont typeface="Arial" charset="0"/>
              <a:buNone/>
            </a:pPr>
            <a:r>
              <a:rPr lang="de-DE" sz="2000" b="1" dirty="0">
                <a:latin typeface="+mj-lt"/>
              </a:rPr>
              <a:t>Die Projekte der Stiftung Zuhören:</a:t>
            </a:r>
          </a:p>
          <a:p>
            <a:pPr>
              <a:lnSpc>
                <a:spcPct val="80000"/>
              </a:lnSpc>
              <a:buFont typeface="Arial" charset="0"/>
              <a:buNone/>
            </a:pPr>
            <a:r>
              <a:rPr lang="de-DE" sz="2000" b="1" dirty="0">
                <a:latin typeface="+mj-lt"/>
                <a:hlinkClick r:id="rId2"/>
              </a:rPr>
              <a:t>www.zuhoeren.de</a:t>
            </a:r>
            <a:endParaRPr lang="de-DE" sz="2000" b="1" dirty="0">
              <a:latin typeface="+mj-lt"/>
            </a:endParaRPr>
          </a:p>
          <a:p>
            <a:pPr>
              <a:lnSpc>
                <a:spcPct val="150000"/>
              </a:lnSpc>
              <a:buFont typeface="Arial" charset="0"/>
              <a:buNone/>
            </a:pPr>
            <a:endParaRPr lang="de-DE" sz="1600" dirty="0">
              <a:latin typeface="+mj-lt"/>
            </a:endParaRPr>
          </a:p>
          <a:p>
            <a:pPr>
              <a:lnSpc>
                <a:spcPct val="150000"/>
              </a:lnSpc>
              <a:buFont typeface="Arial" charset="0"/>
              <a:buNone/>
            </a:pPr>
            <a:endParaRPr lang="de-DE" sz="1600" dirty="0">
              <a:latin typeface="+mj-lt"/>
            </a:endParaRPr>
          </a:p>
          <a:p>
            <a:pPr>
              <a:spcBef>
                <a:spcPts val="0"/>
              </a:spcBef>
              <a:buFont typeface="Arial" charset="0"/>
              <a:buNone/>
            </a:pPr>
            <a:r>
              <a:rPr lang="de-DE" sz="1600" b="1" dirty="0">
                <a:latin typeface="+mj-lt"/>
              </a:rPr>
              <a:t>Kleine Hörspiel-Geschichte –</a:t>
            </a:r>
          </a:p>
          <a:p>
            <a:pPr>
              <a:spcBef>
                <a:spcPts val="0"/>
              </a:spcBef>
              <a:buFont typeface="Arial" charset="0"/>
              <a:buNone/>
            </a:pPr>
            <a:r>
              <a:rPr lang="de-DE" sz="1300" b="1" u="sng" dirty="0">
                <a:solidFill>
                  <a:srgbClr val="1155CC"/>
                </a:solidFill>
                <a:effectLst/>
                <a:latin typeface="+mj-lt"/>
                <a:ea typeface="Calibri" panose="020F0502020204030204" pitchFamily="34" charset="0"/>
                <a:cs typeface="Times New Roman" panose="02020603050405020304" pitchFamily="18" charset="0"/>
                <a:hlinkClick r:id="rId3"/>
              </a:rPr>
              <a:t>https://www.lmz-bw.de/medien-und-bildung/medienwissen/audio/hoerspiel/hoerspielgeschichte/</a:t>
            </a:r>
            <a:endParaRPr lang="de-DE" sz="1600" b="1" dirty="0">
              <a:latin typeface="+mj-lt"/>
            </a:endParaRPr>
          </a:p>
          <a:p>
            <a:pPr>
              <a:lnSpc>
                <a:spcPct val="150000"/>
              </a:lnSpc>
              <a:buFont typeface="Arial" charset="0"/>
              <a:buNone/>
            </a:pPr>
            <a:r>
              <a:rPr lang="de-DE" sz="1600" b="1" dirty="0">
                <a:latin typeface="+mj-lt"/>
              </a:rPr>
              <a:t>Seite für kollaboratives Arbeiten </a:t>
            </a:r>
            <a:r>
              <a:rPr lang="de-DE" sz="1300" b="1" dirty="0">
                <a:latin typeface="+mj-lt"/>
              </a:rPr>
              <a:t>- </a:t>
            </a:r>
            <a:r>
              <a:rPr lang="de-DE" sz="1300" b="1" dirty="0">
                <a:latin typeface="+mj-lt"/>
                <a:hlinkClick r:id="rId4"/>
              </a:rPr>
              <a:t>www.zumpad.de</a:t>
            </a:r>
            <a:endParaRPr lang="de-DE" sz="1600" b="1" dirty="0">
              <a:latin typeface="+mj-lt"/>
            </a:endParaRPr>
          </a:p>
          <a:p>
            <a:pPr>
              <a:lnSpc>
                <a:spcPct val="150000"/>
              </a:lnSpc>
              <a:buFont typeface="Arial" charset="0"/>
              <a:buNone/>
            </a:pPr>
            <a:r>
              <a:rPr lang="de-DE" sz="1600" b="1" dirty="0">
                <a:latin typeface="+mj-lt"/>
              </a:rPr>
              <a:t>Audioschnittprogramm Audacity - </a:t>
            </a:r>
            <a:r>
              <a:rPr lang="de-DE" sz="1300" b="1" dirty="0">
                <a:latin typeface="+mj-lt"/>
                <a:hlinkClick r:id="rId5"/>
              </a:rPr>
              <a:t>https://www.audacityteam.org/</a:t>
            </a:r>
            <a:endParaRPr lang="de-DE" sz="1600" b="1" dirty="0">
              <a:latin typeface="+mj-lt"/>
            </a:endParaRPr>
          </a:p>
          <a:p>
            <a:pPr>
              <a:lnSpc>
                <a:spcPct val="150000"/>
              </a:lnSpc>
              <a:buFont typeface="Arial" charset="0"/>
              <a:buNone/>
            </a:pPr>
            <a:r>
              <a:rPr lang="de-DE" sz="1600" b="1" dirty="0">
                <a:latin typeface="+mj-lt"/>
              </a:rPr>
              <a:t>Lexis Audio Editor - </a:t>
            </a:r>
            <a:r>
              <a:rPr lang="de-DE" sz="1300" b="1" dirty="0">
                <a:latin typeface="+mj-lt"/>
                <a:hlinkClick r:id="rId6"/>
              </a:rPr>
              <a:t>https://www.lexisaudioeditor.com/</a:t>
            </a:r>
            <a:endParaRPr lang="de-DE" sz="1600" b="1" dirty="0">
              <a:latin typeface="+mj-lt"/>
            </a:endParaRPr>
          </a:p>
          <a:p>
            <a:pPr>
              <a:lnSpc>
                <a:spcPct val="150000"/>
              </a:lnSpc>
              <a:buNone/>
            </a:pPr>
            <a:r>
              <a:rPr lang="de-DE" sz="1600" b="1" dirty="0">
                <a:latin typeface="+mj-lt"/>
              </a:rPr>
              <a:t>Online-Audioaufnahme - </a:t>
            </a:r>
            <a:r>
              <a:rPr lang="de-DE" sz="1300" b="1" u="sng" dirty="0">
                <a:solidFill>
                  <a:srgbClr val="0070C0"/>
                </a:solidFill>
                <a:effectLst/>
                <a:latin typeface="+mj-lt"/>
                <a:ea typeface="Calibri" panose="020F0502020204030204" pitchFamily="34" charset="0"/>
                <a:cs typeface="Times New Roman" panose="02020603050405020304" pitchFamily="18" charset="0"/>
                <a:hlinkClick r:id="rId7"/>
              </a:rPr>
              <a:t>https://online-voice-recorder.com/de/</a:t>
            </a:r>
            <a:endParaRPr lang="de-DE" sz="1300" b="1" dirty="0">
              <a:latin typeface="+mj-lt"/>
            </a:endParaRPr>
          </a:p>
          <a:p>
            <a:pPr>
              <a:lnSpc>
                <a:spcPct val="80000"/>
              </a:lnSpc>
              <a:buFont typeface="Arial" charset="0"/>
              <a:buNone/>
            </a:pPr>
            <a:endParaRPr lang="de-DE" sz="1400" b="1" dirty="0"/>
          </a:p>
        </p:txBody>
      </p:sp>
      <p:sp>
        <p:nvSpPr>
          <p:cNvPr id="3" name="Textfeld 2">
            <a:extLst>
              <a:ext uri="{FF2B5EF4-FFF2-40B4-BE49-F238E27FC236}">
                <a16:creationId xmlns:a16="http://schemas.microsoft.com/office/drawing/2014/main" id="{6D6D6B63-3E47-44E2-9EDB-EC40930986A1}"/>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38</a:t>
            </a:fld>
            <a:endParaRPr lang="de-DE"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2361911" y="814207"/>
            <a:ext cx="4420184" cy="2031325"/>
          </a:xfrm>
          <a:prstGeom prst="rect">
            <a:avLst/>
          </a:prstGeom>
          <a:noFill/>
          <a:ln w="9525">
            <a:noFill/>
            <a:miter lim="800000"/>
            <a:headEnd/>
            <a:tailEnd/>
          </a:ln>
        </p:spPr>
        <p:txBody>
          <a:bodyPr wrap="none">
            <a:spAutoFit/>
          </a:bodyPr>
          <a:lstStyle/>
          <a:p>
            <a:pPr algn="ctr"/>
            <a:r>
              <a:rPr lang="de-DE" sz="3200" b="1" dirty="0">
                <a:latin typeface="+mj-lt"/>
              </a:rPr>
              <a:t>Ohren auf! </a:t>
            </a:r>
          </a:p>
          <a:p>
            <a:pPr algn="ctr"/>
            <a:endParaRPr lang="de-DE" sz="1400" b="1" dirty="0">
              <a:latin typeface="+mj-lt"/>
            </a:endParaRPr>
          </a:p>
          <a:p>
            <a:pPr algn="ctr"/>
            <a:r>
              <a:rPr lang="de-DE" sz="2400" b="1" dirty="0">
                <a:latin typeface="+mj-lt"/>
              </a:rPr>
              <a:t>Hier kommt </a:t>
            </a:r>
          </a:p>
          <a:p>
            <a:pPr algn="ctr"/>
            <a:r>
              <a:rPr lang="de-DE" sz="2400" b="1" dirty="0">
                <a:solidFill>
                  <a:srgbClr val="0096AA"/>
                </a:solidFill>
                <a:latin typeface="+mj-lt"/>
              </a:rPr>
              <a:t>Jule, die kleine Kontorhaus-Maus</a:t>
            </a:r>
          </a:p>
          <a:p>
            <a:pPr algn="ctr"/>
            <a:endParaRPr lang="de-DE" sz="3200" b="1" dirty="0">
              <a:latin typeface="+mj-lt"/>
            </a:endParaRPr>
          </a:p>
        </p:txBody>
      </p:sp>
      <p:sp>
        <p:nvSpPr>
          <p:cNvPr id="6" name="Textfeld 5">
            <a:extLst>
              <a:ext uri="{FF2B5EF4-FFF2-40B4-BE49-F238E27FC236}">
                <a16:creationId xmlns:a16="http://schemas.microsoft.com/office/drawing/2014/main" id="{D39A71C1-9001-484D-B251-6BE23DA5712A}"/>
              </a:ext>
            </a:extLst>
          </p:cNvPr>
          <p:cNvSpPr txBox="1"/>
          <p:nvPr/>
        </p:nvSpPr>
        <p:spPr>
          <a:xfrm>
            <a:off x="6938838" y="4371950"/>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4</a:t>
            </a:fld>
            <a:endParaRPr lang="de-DE" sz="1000" dirty="0"/>
          </a:p>
        </p:txBody>
      </p:sp>
      <p:sp>
        <p:nvSpPr>
          <p:cNvPr id="8" name="Textfeld 7">
            <a:extLst>
              <a:ext uri="{FF2B5EF4-FFF2-40B4-BE49-F238E27FC236}">
                <a16:creationId xmlns:a16="http://schemas.microsoft.com/office/drawing/2014/main" id="{1575D891-EEAB-4B0C-8EBF-4C6C48410A57}"/>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4</a:t>
            </a:fld>
            <a:endParaRPr lang="de-DE" sz="1000" dirty="0"/>
          </a:p>
        </p:txBody>
      </p:sp>
      <p:pic>
        <p:nvPicPr>
          <p:cNvPr id="3" name="Jule Die kleine Kontorhaus-Maus">
            <a:hlinkClick r:id="" action="ppaction://media"/>
            <a:extLst>
              <a:ext uri="{FF2B5EF4-FFF2-40B4-BE49-F238E27FC236}">
                <a16:creationId xmlns:a16="http://schemas.microsoft.com/office/drawing/2014/main" id="{BE89111E-D49B-4279-86FE-D2B2B94F71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84005" y="2759633"/>
            <a:ext cx="1952092" cy="1952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3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907704" y="1075226"/>
            <a:ext cx="6779096" cy="576825"/>
          </a:xfrm>
          <a:prstGeom prst="rect">
            <a:avLst/>
          </a:prstGeom>
          <a:noFill/>
        </p:spPr>
        <p:txBody>
          <a:bodyPr wrap="square" rtlCol="0">
            <a:spAutoFit/>
          </a:bodyPr>
          <a:lstStyle/>
          <a:p>
            <a:pPr>
              <a:spcAft>
                <a:spcPts val="0"/>
              </a:spcAft>
            </a:pPr>
            <a:endParaRPr lang="de-DE"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Figuren, die sprechen und handeln</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5</a:t>
            </a:fld>
            <a:endParaRPr lang="de-DE" sz="1000" dirty="0"/>
          </a:p>
        </p:txBody>
      </p:sp>
      <p:pic>
        <p:nvPicPr>
          <p:cNvPr id="2" name="Grafik 1"/>
          <p:cNvPicPr>
            <a:picLocks noChangeAspect="1"/>
          </p:cNvPicPr>
          <p:nvPr/>
        </p:nvPicPr>
        <p:blipFill>
          <a:blip r:embed="rId2"/>
          <a:stretch>
            <a:fillRect/>
          </a:stretch>
        </p:blipFill>
        <p:spPr>
          <a:xfrm>
            <a:off x="800240" y="4371950"/>
            <a:ext cx="1107464" cy="648071"/>
          </a:xfrm>
          <a:prstGeom prst="rect">
            <a:avLst/>
          </a:prstGeom>
        </p:spPr>
      </p:pic>
      <p:sp>
        <p:nvSpPr>
          <p:cNvPr id="5" name="Textfeld 4"/>
          <p:cNvSpPr txBox="1"/>
          <p:nvPr/>
        </p:nvSpPr>
        <p:spPr>
          <a:xfrm>
            <a:off x="1115616" y="627534"/>
            <a:ext cx="5544616" cy="923330"/>
          </a:xfrm>
          <a:prstGeom prst="rect">
            <a:avLst/>
          </a:prstGeom>
          <a:noFill/>
        </p:spPr>
        <p:txBody>
          <a:bodyPr wrap="square" rtlCol="0">
            <a:spAutoFit/>
          </a:bodyPr>
          <a:lstStyle/>
          <a:p>
            <a:pPr>
              <a:spcAft>
                <a:spcPts val="0"/>
              </a:spcAft>
            </a:pPr>
            <a:r>
              <a:rPr lang="de-DE" b="1" dirty="0">
                <a:solidFill>
                  <a:srgbClr val="0096AA"/>
                </a:solidFill>
                <a:ea typeface="Trebuchet MS" panose="020B0603020202020204" pitchFamily="34" charset="0"/>
                <a:cs typeface="Times New Roman" panose="02020603050405020304" pitchFamily="18" charset="0"/>
              </a:rPr>
              <a:t>Aus welchen Elementen besteht ein Hörspiel?</a:t>
            </a:r>
          </a:p>
          <a:p>
            <a:pPr>
              <a:spcAft>
                <a:spcPts val="0"/>
              </a:spcAft>
            </a:pPr>
            <a:r>
              <a:rPr lang="de-DE" b="1" dirty="0">
                <a:solidFill>
                  <a:srgbClr val="0096AA"/>
                </a:solidFill>
                <a:ea typeface="Trebuchet MS" panose="020B0603020202020204" pitchFamily="34" charset="0"/>
                <a:cs typeface="Times New Roman" panose="02020603050405020304" pitchFamily="18" charset="0"/>
              </a:rPr>
              <a:t>Wie wirken diese Elemente?</a:t>
            </a:r>
          </a:p>
          <a:p>
            <a:endParaRPr lang="de-DE" dirty="0"/>
          </a:p>
        </p:txBody>
      </p:sp>
    </p:spTree>
    <p:extLst>
      <p:ext uri="{BB962C8B-B14F-4D97-AF65-F5344CB8AC3E}">
        <p14:creationId xmlns:p14="http://schemas.microsoft.com/office/powerpoint/2010/main" val="69197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907704" y="1075226"/>
            <a:ext cx="6779096" cy="914096"/>
          </a:xfrm>
          <a:prstGeom prst="rect">
            <a:avLst/>
          </a:prstGeom>
          <a:noFill/>
        </p:spPr>
        <p:txBody>
          <a:bodyPr wrap="square" rtlCol="0">
            <a:spAutoFit/>
          </a:bodyPr>
          <a:lstStyle/>
          <a:p>
            <a:pPr>
              <a:spcAft>
                <a:spcPts val="0"/>
              </a:spcAft>
            </a:pPr>
            <a:endParaRPr lang="de-DE"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Figuren, die sprechen und handeln</a:t>
            </a:r>
          </a:p>
          <a:p>
            <a:pPr marL="34290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bestimmte Situationen, Orte und Zeiten</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6</a:t>
            </a:fld>
            <a:endParaRPr lang="de-DE" sz="1000" dirty="0"/>
          </a:p>
        </p:txBody>
      </p:sp>
      <p:pic>
        <p:nvPicPr>
          <p:cNvPr id="2" name="Grafik 1"/>
          <p:cNvPicPr>
            <a:picLocks noChangeAspect="1"/>
          </p:cNvPicPr>
          <p:nvPr/>
        </p:nvPicPr>
        <p:blipFill>
          <a:blip r:embed="rId2"/>
          <a:stretch>
            <a:fillRect/>
          </a:stretch>
        </p:blipFill>
        <p:spPr>
          <a:xfrm>
            <a:off x="800240" y="4371950"/>
            <a:ext cx="1107464" cy="648071"/>
          </a:xfrm>
          <a:prstGeom prst="rect">
            <a:avLst/>
          </a:prstGeom>
        </p:spPr>
      </p:pic>
      <p:sp>
        <p:nvSpPr>
          <p:cNvPr id="5" name="Textfeld 4"/>
          <p:cNvSpPr txBox="1"/>
          <p:nvPr/>
        </p:nvSpPr>
        <p:spPr>
          <a:xfrm>
            <a:off x="1115616" y="627534"/>
            <a:ext cx="5544616" cy="923330"/>
          </a:xfrm>
          <a:prstGeom prst="rect">
            <a:avLst/>
          </a:prstGeom>
          <a:noFill/>
        </p:spPr>
        <p:txBody>
          <a:bodyPr wrap="square" rtlCol="0">
            <a:spAutoFit/>
          </a:bodyPr>
          <a:lstStyle/>
          <a:p>
            <a:pPr>
              <a:spcAft>
                <a:spcPts val="0"/>
              </a:spcAft>
            </a:pPr>
            <a:r>
              <a:rPr lang="de-DE" b="1" dirty="0">
                <a:solidFill>
                  <a:srgbClr val="0096AA"/>
                </a:solidFill>
                <a:ea typeface="Trebuchet MS" panose="020B0603020202020204" pitchFamily="34" charset="0"/>
                <a:cs typeface="Times New Roman" panose="02020603050405020304" pitchFamily="18" charset="0"/>
              </a:rPr>
              <a:t>Aus welchen Elementen besteht ein Hörspiel?</a:t>
            </a:r>
          </a:p>
          <a:p>
            <a:pPr>
              <a:spcAft>
                <a:spcPts val="0"/>
              </a:spcAft>
            </a:pPr>
            <a:r>
              <a:rPr lang="de-DE" b="1" dirty="0">
                <a:solidFill>
                  <a:srgbClr val="0096AA"/>
                </a:solidFill>
                <a:ea typeface="Trebuchet MS" panose="020B0603020202020204" pitchFamily="34" charset="0"/>
                <a:cs typeface="Times New Roman" panose="02020603050405020304" pitchFamily="18" charset="0"/>
              </a:rPr>
              <a:t>Wie wirken diese Elemente?</a:t>
            </a:r>
          </a:p>
          <a:p>
            <a:endParaRPr lang="de-DE" dirty="0"/>
          </a:p>
        </p:txBody>
      </p:sp>
    </p:spTree>
    <p:extLst>
      <p:ext uri="{BB962C8B-B14F-4D97-AF65-F5344CB8AC3E}">
        <p14:creationId xmlns:p14="http://schemas.microsoft.com/office/powerpoint/2010/main" val="232703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907704" y="1075226"/>
            <a:ext cx="6779096" cy="1232645"/>
          </a:xfrm>
          <a:prstGeom prst="rect">
            <a:avLst/>
          </a:prstGeom>
          <a:noFill/>
        </p:spPr>
        <p:txBody>
          <a:bodyPr wrap="square" rtlCol="0">
            <a:spAutoFit/>
          </a:bodyPr>
          <a:lstStyle/>
          <a:p>
            <a:pPr>
              <a:spcAft>
                <a:spcPts val="0"/>
              </a:spcAft>
            </a:pPr>
            <a:endParaRPr lang="de-DE"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Figuren, die sprechen und handeln</a:t>
            </a:r>
          </a:p>
          <a:p>
            <a:pPr marL="34290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bestimmte Situationen, Orte und Zeiten</a:t>
            </a: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Erzählzeit: Gegenwart</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7</a:t>
            </a:fld>
            <a:endParaRPr lang="de-DE" sz="1000" dirty="0"/>
          </a:p>
        </p:txBody>
      </p:sp>
      <p:pic>
        <p:nvPicPr>
          <p:cNvPr id="2" name="Grafik 1"/>
          <p:cNvPicPr>
            <a:picLocks noChangeAspect="1"/>
          </p:cNvPicPr>
          <p:nvPr/>
        </p:nvPicPr>
        <p:blipFill>
          <a:blip r:embed="rId2"/>
          <a:stretch>
            <a:fillRect/>
          </a:stretch>
        </p:blipFill>
        <p:spPr>
          <a:xfrm>
            <a:off x="800240" y="4371950"/>
            <a:ext cx="1107464" cy="648071"/>
          </a:xfrm>
          <a:prstGeom prst="rect">
            <a:avLst/>
          </a:prstGeom>
        </p:spPr>
      </p:pic>
      <p:sp>
        <p:nvSpPr>
          <p:cNvPr id="5" name="Textfeld 4"/>
          <p:cNvSpPr txBox="1"/>
          <p:nvPr/>
        </p:nvSpPr>
        <p:spPr>
          <a:xfrm>
            <a:off x="1115616" y="627534"/>
            <a:ext cx="5544616" cy="923330"/>
          </a:xfrm>
          <a:prstGeom prst="rect">
            <a:avLst/>
          </a:prstGeom>
          <a:noFill/>
        </p:spPr>
        <p:txBody>
          <a:bodyPr wrap="square" rtlCol="0">
            <a:spAutoFit/>
          </a:bodyPr>
          <a:lstStyle/>
          <a:p>
            <a:pPr>
              <a:spcAft>
                <a:spcPts val="0"/>
              </a:spcAft>
            </a:pPr>
            <a:r>
              <a:rPr lang="de-DE" b="1" dirty="0">
                <a:solidFill>
                  <a:srgbClr val="0096AA"/>
                </a:solidFill>
                <a:ea typeface="Trebuchet MS" panose="020B0603020202020204" pitchFamily="34" charset="0"/>
                <a:cs typeface="Times New Roman" panose="02020603050405020304" pitchFamily="18" charset="0"/>
              </a:rPr>
              <a:t>Aus welchen Elementen besteht ein Hörspiel?</a:t>
            </a:r>
          </a:p>
          <a:p>
            <a:pPr>
              <a:spcAft>
                <a:spcPts val="0"/>
              </a:spcAft>
            </a:pPr>
            <a:r>
              <a:rPr lang="de-DE" b="1" dirty="0">
                <a:solidFill>
                  <a:srgbClr val="0096AA"/>
                </a:solidFill>
                <a:ea typeface="Trebuchet MS" panose="020B0603020202020204" pitchFamily="34" charset="0"/>
                <a:cs typeface="Times New Roman" panose="02020603050405020304" pitchFamily="18" charset="0"/>
              </a:rPr>
              <a:t>Wie wirken diese Elemente?</a:t>
            </a:r>
          </a:p>
          <a:p>
            <a:endParaRPr lang="de-DE" dirty="0"/>
          </a:p>
        </p:txBody>
      </p:sp>
    </p:spTree>
    <p:extLst>
      <p:ext uri="{BB962C8B-B14F-4D97-AF65-F5344CB8AC3E}">
        <p14:creationId xmlns:p14="http://schemas.microsoft.com/office/powerpoint/2010/main" val="330146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907704" y="1075226"/>
            <a:ext cx="6779096" cy="1869743"/>
          </a:xfrm>
          <a:prstGeom prst="rect">
            <a:avLst/>
          </a:prstGeom>
          <a:noFill/>
        </p:spPr>
        <p:txBody>
          <a:bodyPr wrap="square" rtlCol="0">
            <a:spAutoFit/>
          </a:bodyPr>
          <a:lstStyle/>
          <a:p>
            <a:pPr>
              <a:spcAft>
                <a:spcPts val="0"/>
              </a:spcAft>
            </a:pPr>
            <a:endParaRPr lang="de-DE"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Figuren, die sprechen und handeln</a:t>
            </a:r>
          </a:p>
          <a:p>
            <a:pPr marL="34290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bestimmte Situationen, Orte und Zeiten</a:t>
            </a: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Erzählzeit: Gegenwart</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Erzähler (kann benutzt werden, um Szenen zu sparen = Zusammenfassung</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8</a:t>
            </a:fld>
            <a:endParaRPr lang="de-DE" sz="1000" dirty="0"/>
          </a:p>
        </p:txBody>
      </p:sp>
      <p:pic>
        <p:nvPicPr>
          <p:cNvPr id="2" name="Grafik 1"/>
          <p:cNvPicPr>
            <a:picLocks noChangeAspect="1"/>
          </p:cNvPicPr>
          <p:nvPr/>
        </p:nvPicPr>
        <p:blipFill>
          <a:blip r:embed="rId2"/>
          <a:stretch>
            <a:fillRect/>
          </a:stretch>
        </p:blipFill>
        <p:spPr>
          <a:xfrm>
            <a:off x="800240" y="4371950"/>
            <a:ext cx="1107464" cy="648071"/>
          </a:xfrm>
          <a:prstGeom prst="rect">
            <a:avLst/>
          </a:prstGeom>
        </p:spPr>
      </p:pic>
      <p:sp>
        <p:nvSpPr>
          <p:cNvPr id="5" name="Textfeld 4"/>
          <p:cNvSpPr txBox="1"/>
          <p:nvPr/>
        </p:nvSpPr>
        <p:spPr>
          <a:xfrm>
            <a:off x="1115616" y="627534"/>
            <a:ext cx="5544616" cy="923330"/>
          </a:xfrm>
          <a:prstGeom prst="rect">
            <a:avLst/>
          </a:prstGeom>
          <a:noFill/>
        </p:spPr>
        <p:txBody>
          <a:bodyPr wrap="square" rtlCol="0">
            <a:spAutoFit/>
          </a:bodyPr>
          <a:lstStyle/>
          <a:p>
            <a:pPr>
              <a:spcAft>
                <a:spcPts val="0"/>
              </a:spcAft>
            </a:pPr>
            <a:r>
              <a:rPr lang="de-DE" b="1" dirty="0">
                <a:solidFill>
                  <a:srgbClr val="0096AA"/>
                </a:solidFill>
                <a:ea typeface="Trebuchet MS" panose="020B0603020202020204" pitchFamily="34" charset="0"/>
                <a:cs typeface="Times New Roman" panose="02020603050405020304" pitchFamily="18" charset="0"/>
              </a:rPr>
              <a:t>Aus welchen Elementen besteht ein Hörspiel?</a:t>
            </a:r>
          </a:p>
          <a:p>
            <a:pPr>
              <a:spcAft>
                <a:spcPts val="0"/>
              </a:spcAft>
            </a:pPr>
            <a:r>
              <a:rPr lang="de-DE" b="1" dirty="0">
                <a:solidFill>
                  <a:srgbClr val="0096AA"/>
                </a:solidFill>
                <a:ea typeface="Trebuchet MS" panose="020B0603020202020204" pitchFamily="34" charset="0"/>
                <a:cs typeface="Times New Roman" panose="02020603050405020304" pitchFamily="18" charset="0"/>
              </a:rPr>
              <a:t>Wie wirken diese Elemente?</a:t>
            </a:r>
          </a:p>
          <a:p>
            <a:endParaRPr lang="de-DE" dirty="0"/>
          </a:p>
        </p:txBody>
      </p:sp>
    </p:spTree>
    <p:extLst>
      <p:ext uri="{BB962C8B-B14F-4D97-AF65-F5344CB8AC3E}">
        <p14:creationId xmlns:p14="http://schemas.microsoft.com/office/powerpoint/2010/main" val="232904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D9197A4-555A-4DD3-BBB7-B4C59AAF7E55}"/>
              </a:ext>
            </a:extLst>
          </p:cNvPr>
          <p:cNvSpPr txBox="1"/>
          <p:nvPr/>
        </p:nvSpPr>
        <p:spPr>
          <a:xfrm>
            <a:off x="1907704" y="1075226"/>
            <a:ext cx="6779096" cy="2290884"/>
          </a:xfrm>
          <a:prstGeom prst="rect">
            <a:avLst/>
          </a:prstGeom>
          <a:noFill/>
        </p:spPr>
        <p:txBody>
          <a:bodyPr wrap="square" rtlCol="0">
            <a:spAutoFit/>
          </a:bodyPr>
          <a:lstStyle/>
          <a:p>
            <a:pPr>
              <a:spcAft>
                <a:spcPts val="0"/>
              </a:spcAft>
            </a:pPr>
            <a:endParaRPr lang="de-DE"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Figuren, die sprechen und handeln</a:t>
            </a:r>
          </a:p>
          <a:p>
            <a:pPr marL="34290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bestimmte Situationen, Orte und Zeiten</a:t>
            </a:r>
          </a:p>
          <a:p>
            <a:pPr marL="342900" lvl="0" indent="-342900">
              <a:lnSpc>
                <a:spcPct val="115000"/>
              </a:lnSpc>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Erzählzeit: Gegenwart</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Erzähler (kann benutzt werden, um Szenen zu sparen = Zusammenfassung</a:t>
            </a:r>
          </a:p>
          <a:p>
            <a:pPr marL="342900" lvl="0" indent="-342900">
              <a:lnSpc>
                <a:spcPct val="115000"/>
              </a:lnSpc>
              <a:spcAft>
                <a:spcPts val="800"/>
              </a:spcAft>
              <a:buFont typeface="Symbol" panose="05050102010706020507" pitchFamily="18" charset="2"/>
              <a:buChar char=""/>
            </a:pPr>
            <a:r>
              <a:rPr lang="de-DE" dirty="0">
                <a:effectLst/>
                <a:latin typeface="+mj-lt"/>
                <a:ea typeface="Calibri" panose="020F0502020204030204" pitchFamily="34" charset="0"/>
                <a:cs typeface="Times New Roman" panose="02020603050405020304" pitchFamily="18" charset="0"/>
              </a:rPr>
              <a:t>Geräusche und Musik: erzeugen Stimmungen, geben Hinweise</a:t>
            </a:r>
          </a:p>
        </p:txBody>
      </p:sp>
      <p:sp>
        <p:nvSpPr>
          <p:cNvPr id="4" name="Textfeld 3">
            <a:extLst>
              <a:ext uri="{FF2B5EF4-FFF2-40B4-BE49-F238E27FC236}">
                <a16:creationId xmlns:a16="http://schemas.microsoft.com/office/drawing/2014/main" id="{09E17030-AD92-4E67-A68F-4B8FEE51AA56}"/>
              </a:ext>
            </a:extLst>
          </p:cNvPr>
          <p:cNvSpPr txBox="1"/>
          <p:nvPr/>
        </p:nvSpPr>
        <p:spPr>
          <a:xfrm>
            <a:off x="6804248" y="4824903"/>
            <a:ext cx="1728192" cy="246221"/>
          </a:xfrm>
          <a:prstGeom prst="rect">
            <a:avLst/>
          </a:prstGeom>
          <a:noFill/>
        </p:spPr>
        <p:txBody>
          <a:bodyPr wrap="square">
            <a:spAutoFit/>
          </a:bodyPr>
          <a:lstStyle/>
          <a:p>
            <a:pPr algn="r"/>
            <a:fld id="{410A620F-69AB-46CF-A407-B21C1944E198}" type="slidenum">
              <a:rPr lang="de-DE" sz="1000" smtClean="0">
                <a:solidFill>
                  <a:schemeClr val="bg1"/>
                </a:solidFill>
              </a:rPr>
              <a:pPr algn="r"/>
              <a:t>9</a:t>
            </a:fld>
            <a:endParaRPr lang="de-DE" sz="1000" dirty="0"/>
          </a:p>
        </p:txBody>
      </p:sp>
      <p:pic>
        <p:nvPicPr>
          <p:cNvPr id="2" name="Grafik 1"/>
          <p:cNvPicPr>
            <a:picLocks noChangeAspect="1"/>
          </p:cNvPicPr>
          <p:nvPr/>
        </p:nvPicPr>
        <p:blipFill>
          <a:blip r:embed="rId2"/>
          <a:stretch>
            <a:fillRect/>
          </a:stretch>
        </p:blipFill>
        <p:spPr>
          <a:xfrm>
            <a:off x="800240" y="4371950"/>
            <a:ext cx="1107464" cy="648071"/>
          </a:xfrm>
          <a:prstGeom prst="rect">
            <a:avLst/>
          </a:prstGeom>
        </p:spPr>
      </p:pic>
      <p:sp>
        <p:nvSpPr>
          <p:cNvPr id="5" name="Textfeld 4"/>
          <p:cNvSpPr txBox="1"/>
          <p:nvPr/>
        </p:nvSpPr>
        <p:spPr>
          <a:xfrm>
            <a:off x="1115616" y="627534"/>
            <a:ext cx="5544616" cy="923330"/>
          </a:xfrm>
          <a:prstGeom prst="rect">
            <a:avLst/>
          </a:prstGeom>
          <a:noFill/>
        </p:spPr>
        <p:txBody>
          <a:bodyPr wrap="square" rtlCol="0">
            <a:spAutoFit/>
          </a:bodyPr>
          <a:lstStyle/>
          <a:p>
            <a:pPr>
              <a:spcAft>
                <a:spcPts val="0"/>
              </a:spcAft>
            </a:pPr>
            <a:r>
              <a:rPr lang="de-DE" b="1" dirty="0">
                <a:solidFill>
                  <a:srgbClr val="0096AA"/>
                </a:solidFill>
                <a:ea typeface="Trebuchet MS" panose="020B0603020202020204" pitchFamily="34" charset="0"/>
                <a:cs typeface="Times New Roman" panose="02020603050405020304" pitchFamily="18" charset="0"/>
              </a:rPr>
              <a:t>Aus welchen Elementen besteht ein Hörspiel?</a:t>
            </a:r>
          </a:p>
          <a:p>
            <a:pPr>
              <a:spcAft>
                <a:spcPts val="0"/>
              </a:spcAft>
            </a:pPr>
            <a:r>
              <a:rPr lang="de-DE" b="1" dirty="0">
                <a:solidFill>
                  <a:srgbClr val="0096AA"/>
                </a:solidFill>
                <a:ea typeface="Trebuchet MS" panose="020B0603020202020204" pitchFamily="34" charset="0"/>
                <a:cs typeface="Times New Roman" panose="02020603050405020304" pitchFamily="18" charset="0"/>
              </a:rPr>
              <a:t>Wie wirken diese Elemente?</a:t>
            </a:r>
          </a:p>
          <a:p>
            <a:endParaRPr lang="de-DE" dirty="0"/>
          </a:p>
        </p:txBody>
      </p:sp>
    </p:spTree>
    <p:extLst>
      <p:ext uri="{BB962C8B-B14F-4D97-AF65-F5344CB8AC3E}">
        <p14:creationId xmlns:p14="http://schemas.microsoft.com/office/powerpoint/2010/main" val="1706861661"/>
      </p:ext>
    </p:extLst>
  </p:cSld>
  <p:clrMapOvr>
    <a:masterClrMapping/>
  </p:clrMapOvr>
</p:sld>
</file>

<file path=ppt/theme/theme1.xml><?xml version="1.0" encoding="utf-8"?>
<a:theme xmlns:a="http://schemas.openxmlformats.org/drawingml/2006/main" name="Design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Design2</Template>
  <TotalTime>0</TotalTime>
  <Words>1621</Words>
  <Application>Microsoft Office PowerPoint</Application>
  <PresentationFormat>Bildschirmpräsentation (16:9)</PresentationFormat>
  <Paragraphs>296</Paragraphs>
  <Slides>38</Slides>
  <Notes>7</Notes>
  <HiddenSlides>0</HiddenSlides>
  <MMClips>1</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38</vt:i4>
      </vt:variant>
    </vt:vector>
  </HeadingPairs>
  <TitlesOfParts>
    <vt:vector size="48" baseType="lpstr">
      <vt:lpstr>MS PGothic</vt:lpstr>
      <vt:lpstr>Arial</vt:lpstr>
      <vt:lpstr>Calibri</vt:lpstr>
      <vt:lpstr>Microsoft Sans Serif</vt:lpstr>
      <vt:lpstr>OpenSymbol</vt:lpstr>
      <vt:lpstr>Symbol</vt:lpstr>
      <vt:lpstr>Times New Roman</vt:lpstr>
      <vt:lpstr>Trebuchet MS</vt:lpstr>
      <vt:lpstr>Wingdings</vt:lpstr>
      <vt:lpstr>Design2</vt:lpstr>
      <vt:lpstr>Aufbau-Fortbildung „Produktion von Hörspielen“ </vt:lpstr>
      <vt:lpstr>Das bin ich!</vt:lpstr>
      <vt:lpstr>Das bin ich!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Bayerischer Rundfunk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Jacobsen</dc:creator>
  <cp:lastModifiedBy>Elisabeth Jäcklein-Kreis [extern]</cp:lastModifiedBy>
  <cp:revision>202</cp:revision>
  <cp:lastPrinted>2021-01-05T13:52:23Z</cp:lastPrinted>
  <dcterms:created xsi:type="dcterms:W3CDTF">2016-06-14T11:47:44Z</dcterms:created>
  <dcterms:modified xsi:type="dcterms:W3CDTF">2022-09-29T10:41:55Z</dcterms:modified>
</cp:coreProperties>
</file>